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handoutMasterIdLst>
    <p:handoutMasterId r:id="rId46"/>
  </p:handoutMasterIdLst>
  <p:sldIdLst>
    <p:sldId id="717" r:id="rId2"/>
    <p:sldId id="718" r:id="rId3"/>
    <p:sldId id="719" r:id="rId4"/>
    <p:sldId id="716" r:id="rId5"/>
    <p:sldId id="720" r:id="rId6"/>
    <p:sldId id="722" r:id="rId7"/>
    <p:sldId id="721" r:id="rId8"/>
    <p:sldId id="723" r:id="rId9"/>
    <p:sldId id="724" r:id="rId10"/>
    <p:sldId id="725" r:id="rId11"/>
    <p:sldId id="726" r:id="rId12"/>
    <p:sldId id="727" r:id="rId13"/>
    <p:sldId id="730" r:id="rId14"/>
    <p:sldId id="731" r:id="rId15"/>
    <p:sldId id="732" r:id="rId16"/>
    <p:sldId id="733" r:id="rId17"/>
    <p:sldId id="734" r:id="rId18"/>
    <p:sldId id="735" r:id="rId19"/>
    <p:sldId id="736" r:id="rId20"/>
    <p:sldId id="737" r:id="rId21"/>
    <p:sldId id="738" r:id="rId22"/>
    <p:sldId id="728" r:id="rId23"/>
    <p:sldId id="739" r:id="rId24"/>
    <p:sldId id="740" r:id="rId25"/>
    <p:sldId id="741" r:id="rId26"/>
    <p:sldId id="742" r:id="rId27"/>
    <p:sldId id="743" r:id="rId28"/>
    <p:sldId id="744" r:id="rId29"/>
    <p:sldId id="747" r:id="rId30"/>
    <p:sldId id="757" r:id="rId31"/>
    <p:sldId id="745" r:id="rId32"/>
    <p:sldId id="746" r:id="rId33"/>
    <p:sldId id="751" r:id="rId34"/>
    <p:sldId id="758" r:id="rId35"/>
    <p:sldId id="755" r:id="rId36"/>
    <p:sldId id="756" r:id="rId37"/>
    <p:sldId id="759" r:id="rId38"/>
    <p:sldId id="749" r:id="rId39"/>
    <p:sldId id="750" r:id="rId40"/>
    <p:sldId id="752" r:id="rId41"/>
    <p:sldId id="753" r:id="rId42"/>
    <p:sldId id="760" r:id="rId43"/>
    <p:sldId id="713" r:id="rId44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92" autoAdjust="0"/>
    <p:restoredTop sz="90343" autoAdjust="0"/>
  </p:normalViewPr>
  <p:slideViewPr>
    <p:cSldViewPr>
      <p:cViewPr>
        <p:scale>
          <a:sx n="95" d="100"/>
          <a:sy n="95" d="100"/>
        </p:scale>
        <p:origin x="728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12357A2D-E8B0-4340-8416-9D0D0E6B8AA9}" type="datetimeFigureOut">
              <a:rPr lang="zh-CN" altLang="en-US"/>
              <a:pPr>
                <a:defRPr/>
              </a:pPr>
              <a:t>16/9/23</a:t>
            </a:fld>
            <a:endParaRPr lang="en-US" altLang="zh-CN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34B11B7A-20AD-9247-B2C0-1B694FF98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493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538FF95-95AC-A34A-AB2D-D85C23513ED6}" type="datetimeFigureOut">
              <a:rPr lang="zh-CN" altLang="en-US"/>
              <a:pPr>
                <a:defRPr/>
              </a:pPr>
              <a:t>16/9/23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04478F61-FB37-1346-9B75-B881D83ADD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816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7EA17DC-7677-7644-B76C-C8BE5BF644DB}" type="slidenum">
              <a:rPr lang="zh-CN" altLang="en-US">
                <a:latin typeface="Calibri" charset="0"/>
              </a:rPr>
              <a:pPr eaLnBrk="1" hangingPunct="1"/>
              <a:t>1</a:t>
            </a:fld>
            <a:endParaRPr lang="en-US" altLang="zh-CN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7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719347-D7B5-4241-A851-E61D4076CD2C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4A88D-54AE-9B44-AC7E-9BD6030084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3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6B06C-DB80-AD4B-900C-1D4B8AD9A056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10498-839E-704D-9968-ADAFAC8A2B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7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7D1B8-5F69-9D4D-AC1B-FE591CFE0581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8E1E9-F794-7D45-9417-B6DA4EBB8C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742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7215F-9A71-0C40-B0BF-695CD5471710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0128D-D16E-D146-85C8-86943E108F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6D707-8FB3-DA45-9F69-ECE4C9F155AC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9A82D-1686-584A-B1B0-49AD85B621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0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DB9DB6A-5832-0C45-8E20-A80F54DC87F1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1DE73-EAD9-EA4D-BF8A-0263A3D11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4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992C9-B8CB-574F-BAA9-DF96CEF41593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05A00-38AD-3843-8466-A230C94F43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14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256E1B-6ACF-9448-B382-47AC12D3BAB7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BFF6C-982F-314A-8EFB-5E0D57E72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69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8C936-C8CB-284C-BDF7-FB0CF8C15B41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44C35-13DD-0A47-AA19-09B3A8C632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18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401F77-897A-EE40-857B-57FAAD82A512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5655D-B812-4046-A34D-0140049AF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9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EA51DBA-FFAF-F546-9750-CC1368D677ED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C0136-DFD3-534C-AE20-E2B3121844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8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rgbClr val="E9E6D1">
                <a:alpha val="39998"/>
              </a:srgb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altLang="zh-CN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6457BA-9A74-A04C-BA01-1B38DF81A1FE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F44CB-7CBD-8F4F-AFF2-CEDDA2693C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412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EFBEC"/>
            </a:solidFill>
            <a:round/>
            <a:headEnd/>
            <a:tailEnd/>
          </a:ln>
          <a:effectLst>
            <a:outerShdw blurRad="63500" dist="26940" dir="5400000" algn="tl" rotWithShape="0">
              <a:srgbClr val="B1AFA3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BD3A4650-8D44-2546-B44A-209B299B9123}" type="datetime5">
              <a:rPr lang="en-US" altLang="zh-CN"/>
              <a:pPr>
                <a:defRPr/>
              </a:pPr>
              <a:t>23-Sep-16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4B1A0"/>
                </a:solidFill>
                <a:latin typeface="Gill Sans MT" charset="0"/>
                <a:ea typeface="华文中宋" charset="-122"/>
              </a:defRPr>
            </a:lvl1pPr>
          </a:lstStyle>
          <a:p>
            <a:pPr>
              <a:defRPr/>
            </a:pPr>
            <a:fld id="{04A9BA15-A311-9D46-B156-56C4FDA242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6" r:id="rId2"/>
    <p:sldLayoutId id="2147483863" r:id="rId3"/>
    <p:sldLayoutId id="2147483857" r:id="rId4"/>
    <p:sldLayoutId id="2147483864" r:id="rId5"/>
    <p:sldLayoutId id="2147483858" r:id="rId6"/>
    <p:sldLayoutId id="2147483865" r:id="rId7"/>
    <p:sldLayoutId id="2147483866" r:id="rId8"/>
    <p:sldLayoutId id="2147483867" r:id="rId9"/>
    <p:sldLayoutId id="2147483859" r:id="rId10"/>
    <p:sldLayoutId id="2147483860" r:id="rId11"/>
    <p:sldLayoutId id="214748386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11488B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sz="2800" kern="1200">
          <a:solidFill>
            <a:srgbClr val="0000CC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forge.net/projects/orwelldevcpp/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anju1984/introduction-to-programming/wiki" TargetMode="External"/><Relationship Id="rId3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925" y="332656"/>
            <a:ext cx="7407275" cy="147161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400" dirty="0" smtClean="0">
                <a:solidFill>
                  <a:schemeClr val="tx2">
                    <a:satMod val="130000"/>
                  </a:schemeClr>
                </a:solidFill>
              </a:rPr>
              <a:t>程序设计导论</a:t>
            </a:r>
            <a:endParaRPr lang="zh-CN" altLang="en-US" sz="44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925" y="1849438"/>
            <a:ext cx="7407275" cy="1752600"/>
          </a:xfrm>
        </p:spPr>
        <p:txBody>
          <a:bodyPr>
            <a:normAutofit/>
          </a:bodyPr>
          <a:lstStyle/>
          <a:p>
            <a:pPr marL="26988" eaLnBrk="1" hangingPunct="1"/>
            <a:r>
              <a:rPr lang="en-US" altLang="zh-CN" sz="2800" dirty="0" smtClean="0">
                <a:solidFill>
                  <a:srgbClr val="002554"/>
                </a:solidFill>
              </a:rPr>
              <a:t>2016-2017</a:t>
            </a:r>
            <a:r>
              <a:rPr lang="zh-CN" altLang="en-US" sz="2800" dirty="0" smtClean="0">
                <a:solidFill>
                  <a:srgbClr val="002554"/>
                </a:solidFill>
              </a:rPr>
              <a:t>秋季学期</a:t>
            </a:r>
            <a:endParaRPr lang="zh-CN" altLang="en-US" sz="2800" dirty="0">
              <a:solidFill>
                <a:srgbClr val="002554"/>
              </a:solidFill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1428750" y="2708920"/>
            <a:ext cx="6929438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lang="zh-CN" altLang="en-US" sz="4000" dirty="0" smtClean="0">
                <a:latin typeface="Gill Sans MT" charset="0"/>
                <a:ea typeface="华文中宋" charset="-122"/>
              </a:rPr>
              <a:t>第二讲</a:t>
            </a:r>
            <a:endParaRPr lang="en-US" altLang="zh-CN" sz="2800" dirty="0">
              <a:latin typeface="Gill Sans MT" charset="0"/>
              <a:ea typeface="华文中宋" charset="-122"/>
            </a:endParaRPr>
          </a:p>
          <a:p>
            <a:pPr eaLnBrk="1" hangingPunct="1">
              <a:spcAft>
                <a:spcPts val="1800"/>
              </a:spcAft>
            </a:pPr>
            <a:r>
              <a:rPr lang="zh-CN" altLang="en-US" sz="5400" dirty="0" smtClean="0">
                <a:latin typeface="Gill Sans MT" charset="0"/>
                <a:ea typeface="华文中宋" charset="-122"/>
              </a:rPr>
              <a:t>认识</a:t>
            </a:r>
            <a:r>
              <a:rPr lang="en-US" altLang="zh-CN" sz="5400" dirty="0" smtClean="0">
                <a:latin typeface="Gill Sans MT" charset="0"/>
                <a:ea typeface="华文中宋" charset="-122"/>
              </a:rPr>
              <a:t>C</a:t>
            </a:r>
            <a:r>
              <a:rPr lang="zh-CN" altLang="en-US" sz="5400" dirty="0" smtClean="0">
                <a:latin typeface="Gill Sans MT" charset="0"/>
                <a:ea typeface="华文中宋" charset="-122"/>
              </a:rPr>
              <a:t>语言与编程准备</a:t>
            </a:r>
            <a:endParaRPr lang="zh-CN" altLang="en-US" sz="5400" dirty="0">
              <a:latin typeface="Gill Sans MT" charset="0"/>
              <a:ea typeface="华文中宋" charset="-122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B22A23-3E24-E947-9C9F-24E985257E29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 eaLnBrk="1" hangingPunct="1"/>
              <a:t>1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Distributed Database Systems</a:t>
            </a:r>
            <a:endParaRPr lang="zh-CN" alt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1431925" y="5229200"/>
            <a:ext cx="74072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marL="27432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None/>
              <a:defRPr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8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6988" eaLnBrk="1" hangingPunct="1"/>
            <a:r>
              <a:rPr lang="zh-CN" altLang="en-US" sz="2800" dirty="0" smtClean="0">
                <a:solidFill>
                  <a:srgbClr val="002554"/>
                </a:solidFill>
              </a:rPr>
              <a:t>授课教师：范举 副教授</a:t>
            </a:r>
            <a:endParaRPr lang="en-US" altLang="zh-CN" sz="2800" dirty="0" smtClean="0">
              <a:solidFill>
                <a:srgbClr val="002554"/>
              </a:solidFill>
            </a:endParaRPr>
          </a:p>
          <a:p>
            <a:pPr marL="26988" eaLnBrk="1" hangingPunct="1"/>
            <a:r>
              <a:rPr lang="zh-CN" altLang="en-US" sz="2800" dirty="0" smtClean="0">
                <a:solidFill>
                  <a:srgbClr val="002554"/>
                </a:solidFill>
              </a:rPr>
              <a:t>时间：</a:t>
            </a:r>
            <a:r>
              <a:rPr lang="en-US" altLang="zh-CN" sz="2800" dirty="0" smtClean="0">
                <a:solidFill>
                  <a:srgbClr val="002554"/>
                </a:solidFill>
              </a:rPr>
              <a:t>2016</a:t>
            </a:r>
            <a:r>
              <a:rPr lang="zh-CN" altLang="en-US" sz="2800" dirty="0" smtClean="0">
                <a:solidFill>
                  <a:srgbClr val="002554"/>
                </a:solidFill>
              </a:rPr>
              <a:t>年</a:t>
            </a:r>
            <a:r>
              <a:rPr lang="en-US" altLang="zh-CN" sz="2800" dirty="0" smtClean="0">
                <a:solidFill>
                  <a:srgbClr val="002554"/>
                </a:solidFill>
              </a:rPr>
              <a:t>9</a:t>
            </a:r>
            <a:r>
              <a:rPr lang="zh-CN" altLang="en-US" sz="2800" dirty="0" smtClean="0">
                <a:solidFill>
                  <a:srgbClr val="002554"/>
                </a:solidFill>
              </a:rPr>
              <a:t>月</a:t>
            </a:r>
            <a:r>
              <a:rPr lang="en-US" altLang="zh-CN" sz="2800" dirty="0" smtClean="0">
                <a:solidFill>
                  <a:srgbClr val="002554"/>
                </a:solidFill>
              </a:rPr>
              <a:t>23</a:t>
            </a:r>
            <a:r>
              <a:rPr lang="zh-CN" altLang="en-US" sz="2800" dirty="0" smtClean="0">
                <a:solidFill>
                  <a:srgbClr val="002554"/>
                </a:solidFill>
              </a:rPr>
              <a:t>日</a:t>
            </a:r>
            <a:endParaRPr lang="en-US" altLang="zh-CN" sz="2800" dirty="0" smtClean="0">
              <a:solidFill>
                <a:srgbClr val="002554"/>
              </a:solidFill>
            </a:endParaRP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52" y="376014"/>
            <a:ext cx="342741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8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语言发展简史 </a:t>
            </a:r>
            <a:r>
              <a:rPr lang="en-US" altLang="zh-CN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从发展简史可以归纳出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的那些特点</a:t>
            </a:r>
            <a:r>
              <a:rPr lang="zh-CN" altLang="en-US" dirty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/>
              <a:t>Space Travel</a:t>
            </a:r>
            <a:r>
              <a:rPr lang="zh-CN" altLang="en-US" dirty="0" smtClean="0"/>
              <a:t>游戏到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操作系统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PDP-7</a:t>
            </a:r>
            <a:r>
              <a:rPr lang="zh-CN" altLang="en-US" dirty="0" smtClean="0"/>
              <a:t>机器到与机器无关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迅速发展壮大，推动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语言国际标准</a:t>
            </a:r>
            <a:r>
              <a:rPr lang="en-US" altLang="zh-CN" dirty="0" smtClean="0"/>
              <a:t>……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18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语言的特点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47799"/>
            <a:ext cx="4821218" cy="495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4900" cap="none" dirty="0" smtClean="0"/>
              <a:t>如何开始写</a:t>
            </a:r>
            <a:r>
              <a:rPr lang="en-US" altLang="zh-CN" sz="4900" cap="none" dirty="0" smtClean="0"/>
              <a:t>C</a:t>
            </a:r>
            <a:r>
              <a:rPr lang="zh-CN" altLang="en-US" sz="4900" cap="none" dirty="0" smtClean="0"/>
              <a:t>程序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2.2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集成开发环境 </a:t>
            </a:r>
            <a:r>
              <a:rPr lang="en-US" altLang="zh-CN" dirty="0" smtClean="0"/>
              <a:t>(IDE)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为什么使用集成开放环境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编辑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代码的小助手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提供编辑、编译、运行、调试一站式功能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推荐使用哪些</a:t>
            </a:r>
            <a:r>
              <a:rPr lang="en-US" altLang="zh-CN" dirty="0" smtClean="0"/>
              <a:t>IDE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教材推荐：</a:t>
            </a:r>
            <a:r>
              <a:rPr lang="en-US" altLang="zh-CN" dirty="0" smtClean="0">
                <a:solidFill>
                  <a:schemeClr val="tx1"/>
                </a:solidFill>
              </a:rPr>
              <a:t>Visual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Studio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6.0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Windows</a:t>
            </a:r>
            <a:r>
              <a:rPr lang="zh-CN" altLang="en-US" dirty="0" smtClean="0">
                <a:solidFill>
                  <a:schemeClr val="tx1"/>
                </a:solidFill>
              </a:rPr>
              <a:t>系统：</a:t>
            </a:r>
            <a:r>
              <a:rPr lang="en-US" altLang="zh-CN" dirty="0" smtClean="0">
                <a:solidFill>
                  <a:schemeClr val="tx1"/>
                </a:solidFill>
              </a:rPr>
              <a:t>Dev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C++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Mac</a:t>
            </a:r>
            <a:r>
              <a:rPr lang="zh-CN" altLang="en-US" dirty="0" smtClean="0">
                <a:solidFill>
                  <a:schemeClr val="tx1"/>
                </a:solidFill>
              </a:rPr>
              <a:t>系统：</a:t>
            </a:r>
            <a:r>
              <a:rPr lang="en-US" altLang="zh-CN" dirty="0" smtClean="0">
                <a:solidFill>
                  <a:schemeClr val="tx1"/>
                </a:solidFill>
              </a:rPr>
              <a:t>Eclipse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可以自由选择自己喜欢的</a:t>
            </a:r>
            <a:r>
              <a:rPr lang="en-US" altLang="zh-CN" dirty="0" smtClean="0">
                <a:solidFill>
                  <a:schemeClr val="tx1"/>
                </a:solidFill>
              </a:rPr>
              <a:t>IDE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1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案例：</a:t>
            </a:r>
            <a:r>
              <a:rPr lang="en-US" altLang="zh-CN" dirty="0" smtClean="0"/>
              <a:t>Dev</a:t>
            </a:r>
            <a:r>
              <a:rPr lang="zh-CN" altLang="en-US" dirty="0" smtClean="0"/>
              <a:t> </a:t>
            </a:r>
            <a:r>
              <a:rPr lang="en-US" altLang="zh-CN" dirty="0" smtClean="0"/>
              <a:t>C++</a:t>
            </a:r>
            <a:r>
              <a:rPr lang="zh-CN" altLang="en-US" dirty="0" smtClean="0"/>
              <a:t>使用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1189112"/>
          </a:xfrm>
        </p:spPr>
        <p:txBody>
          <a:bodyPr/>
          <a:lstStyle/>
          <a:p>
            <a:r>
              <a:rPr lang="zh-CN" altLang="en-US" sz="2800" dirty="0" smtClean="0"/>
              <a:t>下载并安装</a:t>
            </a:r>
            <a:r>
              <a:rPr lang="en-US" altLang="zh-CN" sz="2800" dirty="0" smtClean="0"/>
              <a:t>Dev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C++</a:t>
            </a:r>
          </a:p>
          <a:p>
            <a:pPr lvl="1"/>
            <a:r>
              <a:rPr lang="en-US" dirty="0">
                <a:hlinkClick r:id="rId2"/>
              </a:rPr>
              <a:t>https://sourceforge.net/projects/orwelldevcpp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54" y="2636912"/>
            <a:ext cx="5522414" cy="3684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7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使用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新建工程 </a:t>
            </a:r>
            <a:r>
              <a:rPr lang="en-US" altLang="zh-CN" sz="2800" dirty="0" smtClean="0"/>
              <a:t>(Create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Project)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1759" y="2132856"/>
            <a:ext cx="579216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6430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使用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设置工程基本信息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l="26575" t="22656" r="43637" b="36674"/>
          <a:stretch/>
        </p:blipFill>
        <p:spPr bwMode="auto">
          <a:xfrm>
            <a:off x="2003716" y="1988841"/>
            <a:ext cx="600066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0571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使用 </a:t>
            </a:r>
            <a:r>
              <a:rPr lang="en-US" altLang="zh-CN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编辑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程序</a:t>
            </a:r>
            <a:r>
              <a:rPr lang="en-US" altLang="zh-CN" sz="2800" dirty="0" smtClean="0"/>
              <a:t>(.c</a:t>
            </a:r>
            <a:r>
              <a:rPr lang="zh-CN" altLang="en-US" sz="2800" dirty="0" smtClean="0"/>
              <a:t>文件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l="27344" t="22014" r="43105" b="38121"/>
          <a:stretch/>
        </p:blipFill>
        <p:spPr bwMode="auto">
          <a:xfrm>
            <a:off x="2123728" y="2060848"/>
            <a:ext cx="6048672" cy="458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26535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使用 </a:t>
            </a:r>
            <a:r>
              <a:rPr lang="en-US" altLang="zh-CN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编译 </a:t>
            </a:r>
            <a:r>
              <a:rPr lang="en-US" altLang="zh-CN" sz="2800" dirty="0" smtClean="0"/>
              <a:t>(Compile)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运行 </a:t>
            </a:r>
            <a:r>
              <a:rPr lang="en-US" altLang="zh-CN" sz="2800" dirty="0" smtClean="0"/>
              <a:t>(Run)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l="27344" t="22323" r="43105" b="36884"/>
          <a:stretch/>
        </p:blipFill>
        <p:spPr bwMode="auto">
          <a:xfrm>
            <a:off x="2339752" y="2079360"/>
            <a:ext cx="5911360" cy="459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8694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使用 </a:t>
            </a:r>
            <a:r>
              <a:rPr lang="en-US" altLang="zh-CN" dirty="0" smtClean="0"/>
              <a:t>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调试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(Debug)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–</a:t>
            </a:r>
            <a:r>
              <a:rPr lang="zh-CN" altLang="en-US" sz="2800" dirty="0" smtClean="0"/>
              <a:t> 设置断点 </a:t>
            </a:r>
            <a:r>
              <a:rPr lang="en-US" altLang="zh-CN" sz="2800" dirty="0" smtClean="0"/>
              <a:t>(Breakpoint)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l="26997" t="21705" r="43104" b="37502"/>
          <a:stretch/>
        </p:blipFill>
        <p:spPr bwMode="auto">
          <a:xfrm>
            <a:off x="2057760" y="2132856"/>
            <a:ext cx="5980908" cy="459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049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上节课回顾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1693168"/>
          </a:xfrm>
        </p:spPr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计算机怎样理解信息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5" t="35685" b="819"/>
          <a:stretch/>
        </p:blipFill>
        <p:spPr>
          <a:xfrm>
            <a:off x="5754166" y="2060848"/>
            <a:ext cx="3066306" cy="4204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393130" y="2263130"/>
            <a:ext cx="4511526" cy="36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8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练习题：写出下面一组数对应的英文字符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is-IS" sz="2800" dirty="0" smtClean="0">
                <a:solidFill>
                  <a:srgbClr val="C00000"/>
                </a:solidFill>
              </a:rPr>
              <a:t>(76)</a:t>
            </a:r>
            <a:r>
              <a:rPr lang="is-IS" sz="2800" baseline="-25000" dirty="0" smtClean="0">
                <a:solidFill>
                  <a:srgbClr val="C00000"/>
                </a:solidFill>
              </a:rPr>
              <a:t>10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pPr lvl="2"/>
            <a:r>
              <a:rPr lang="is-IS" sz="2800" dirty="0" smtClean="0">
                <a:solidFill>
                  <a:srgbClr val="00B050"/>
                </a:solidFill>
              </a:rPr>
              <a:t>(01001111)</a:t>
            </a:r>
            <a:r>
              <a:rPr lang="is-IS" sz="2800" baseline="-25000" dirty="0" smtClean="0">
                <a:solidFill>
                  <a:srgbClr val="00B050"/>
                </a:solidFill>
              </a:rPr>
              <a:t>2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pPr lvl="2"/>
            <a:r>
              <a:rPr lang="is-IS" sz="2800" dirty="0" smtClean="0">
                <a:solidFill>
                  <a:srgbClr val="0070C0"/>
                </a:solidFill>
              </a:rPr>
              <a:t>(56)</a:t>
            </a:r>
            <a:r>
              <a:rPr lang="is-IS" sz="2800" baseline="-25000" dirty="0" smtClean="0">
                <a:solidFill>
                  <a:srgbClr val="0070C0"/>
                </a:solidFill>
              </a:rPr>
              <a:t>16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pPr lvl="2"/>
            <a:r>
              <a:rPr lang="is-IS" sz="2800" dirty="0" smtClean="0">
                <a:solidFill>
                  <a:srgbClr val="7030A0"/>
                </a:solidFill>
              </a:rPr>
              <a:t>(105)</a:t>
            </a:r>
            <a:r>
              <a:rPr lang="is-IS" sz="2800" baseline="-25000" dirty="0" smtClean="0">
                <a:solidFill>
                  <a:srgbClr val="7030A0"/>
                </a:solidFill>
              </a:rPr>
              <a:t>8</a:t>
            </a:r>
          </a:p>
          <a:p>
            <a:pPr lvl="1">
              <a:spcBef>
                <a:spcPts val="1600"/>
              </a:spcBef>
            </a:pPr>
            <a:r>
              <a:rPr lang="zh-CN" altLang="en-US" dirty="0" smtClean="0">
                <a:solidFill>
                  <a:schemeClr val="tx1"/>
                </a:solidFill>
              </a:rPr>
              <a:t>答案：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7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20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1628800"/>
            <a:ext cx="810101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演示环节</a:t>
            </a:r>
            <a:endParaRPr lang="en-US" altLang="zh-CN" sz="6000" dirty="0"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6000" dirty="0" smtClean="0">
                <a:solidFill>
                  <a:srgbClr val="0000CC"/>
                </a:solidFill>
                <a:latin typeface="+mn-lt"/>
                <a:ea typeface="+mn-ea"/>
              </a:rPr>
              <a:t>Hello</a:t>
            </a: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 </a:t>
            </a:r>
            <a:r>
              <a:rPr lang="en-US" altLang="zh-CN" sz="6000" dirty="0" smtClean="0">
                <a:solidFill>
                  <a:srgbClr val="0000CC"/>
                </a:solidFill>
                <a:latin typeface="+mn-lt"/>
                <a:ea typeface="+mn-ea"/>
              </a:rPr>
              <a:t>World</a:t>
            </a: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endParaRPr lang="en-US" altLang="zh-CN" sz="60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4800" dirty="0" smtClean="0">
                <a:latin typeface="+mn-lt"/>
                <a:ea typeface="+mn-ea"/>
              </a:rPr>
              <a:t>(Mac</a:t>
            </a:r>
            <a:r>
              <a:rPr lang="zh-CN" altLang="en-US" sz="4800" dirty="0" smtClean="0">
                <a:latin typeface="+mn-lt"/>
                <a:ea typeface="+mn-ea"/>
              </a:rPr>
              <a:t>系统 </a:t>
            </a:r>
            <a:r>
              <a:rPr lang="en-US" altLang="zh-CN" sz="4800" dirty="0" smtClean="0">
                <a:latin typeface="+mn-lt"/>
                <a:ea typeface="+mn-ea"/>
              </a:rPr>
              <a:t>/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Eclipse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IDE)</a:t>
            </a:r>
            <a:endParaRPr lang="en-US" altLang="zh-CN" sz="4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94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思考：可以不用</a:t>
            </a:r>
            <a:r>
              <a:rPr lang="en-US" altLang="zh-CN" dirty="0" smtClean="0"/>
              <a:t>IDE</a:t>
            </a:r>
            <a:r>
              <a:rPr lang="zh-CN" altLang="en-US" dirty="0" smtClean="0"/>
              <a:t>吗？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原则上讲，一个文本编辑器足矣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>
                <a:solidFill>
                  <a:srgbClr val="0000CC"/>
                </a:solidFill>
              </a:rPr>
              <a:t>这种方式比较灵活，但难学难用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30896" y="2789312"/>
            <a:ext cx="561975" cy="1143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编辑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359721" y="2789312"/>
            <a:ext cx="561975" cy="1143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编译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93296" y="2789312"/>
            <a:ext cx="561975" cy="1143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连接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474521" y="2789312"/>
            <a:ext cx="561975" cy="1143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执行</a:t>
            </a: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1264096" y="3398912"/>
            <a:ext cx="1066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2864296" y="3398912"/>
            <a:ext cx="1447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921696" y="3398912"/>
            <a:ext cx="1295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6902896" y="3398912"/>
            <a:ext cx="1524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1264096" y="2789312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输入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187896" y="3475112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源程序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3016696" y="2453987"/>
            <a:ext cx="152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.c</a:t>
            </a:r>
          </a:p>
          <a:p>
            <a:pPr eaLnBrk="1" hangingPunct="1"/>
            <a:r>
              <a:rPr kumimoji="1" lang="zh-CN" altLang="zh-CN" sz="2400" dirty="0">
                <a:latin typeface="Times New Roman" pitchFamily="18" charset="0"/>
              </a:rPr>
              <a:t>磁盘文件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921696" y="2420888"/>
            <a:ext cx="1905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dirty="0">
                <a:latin typeface="Times New Roman" pitchFamily="18" charset="0"/>
              </a:rPr>
              <a:t>.</a:t>
            </a:r>
            <a:r>
              <a:rPr kumimoji="1" lang="en-US" altLang="zh-CN" sz="2400" dirty="0" err="1">
                <a:latin typeface="Times New Roman" pitchFamily="18" charset="0"/>
              </a:rPr>
              <a:t>obj</a:t>
            </a:r>
            <a:endParaRPr kumimoji="1"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kumimoji="1" lang="zh-CN" altLang="zh-CN" sz="2400" dirty="0">
                <a:latin typeface="Times New Roman" pitchFamily="18" charset="0"/>
              </a:rPr>
              <a:t>目标文件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6826696" y="2636912"/>
            <a:ext cx="17526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endParaRPr kumimoji="1" lang="en-US" altLang="zh-CN" sz="2400" dirty="0">
              <a:latin typeface="Times New Roman" pitchFamily="18" charset="0"/>
            </a:endParaRPr>
          </a:p>
          <a:p>
            <a:pPr eaLnBrk="1" hangingPunct="1">
              <a:lnSpc>
                <a:spcPct val="70000"/>
              </a:lnSpc>
            </a:pPr>
            <a:r>
              <a:rPr kumimoji="1" lang="zh-CN" altLang="zh-CN" sz="2400" dirty="0">
                <a:latin typeface="Times New Roman" pitchFamily="18" charset="0"/>
              </a:rPr>
              <a:t>可执行文件</a:t>
            </a:r>
            <a:endParaRPr kumimoji="1" lang="zh-CN" altLang="en-US" sz="2400" dirty="0">
              <a:latin typeface="Times New Roman" pitchFamily="18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416621" y="4578425"/>
            <a:ext cx="1198563" cy="61595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endParaRPr kumimoji="1" lang="zh-CN" altLang="en-US" sz="2400">
              <a:latin typeface="Times New Roman" pitchFamily="18" charset="0"/>
            </a:endParaRPr>
          </a:p>
          <a:p>
            <a:pPr eaLnBrk="1" hangingPunct="1">
              <a:lnSpc>
                <a:spcPct val="70000"/>
              </a:lnSpc>
            </a:pPr>
            <a:r>
              <a:rPr kumimoji="1" lang="zh-CN" altLang="en-US" sz="2400">
                <a:latin typeface="Times New Roman" pitchFamily="18" charset="0"/>
              </a:rPr>
              <a:t>调试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8768209" y="3932312"/>
            <a:ext cx="0" cy="954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 flipH="1">
            <a:off x="3615184" y="4886400"/>
            <a:ext cx="51530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6534596" y="3932312"/>
            <a:ext cx="0" cy="954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>
            <a:off x="4734371" y="3932312"/>
            <a:ext cx="0" cy="954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V="1">
            <a:off x="2646809" y="3932312"/>
            <a:ext cx="0" cy="6461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en-US" altLang="zh-CN" sz="4900" cap="none" dirty="0" smtClean="0"/>
              <a:t>C</a:t>
            </a:r>
            <a:r>
              <a:rPr lang="zh-CN" altLang="en-US" sz="4900" cap="none" dirty="0" smtClean="0"/>
              <a:t>程序的基本结构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2.3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>
              <a:solidFill>
                <a:srgbClr val="B4B1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41" y="4077072"/>
            <a:ext cx="2915203" cy="227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156176" y="4215774"/>
            <a:ext cx="182614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sz="3200" dirty="0" smtClean="0">
                <a:solidFill>
                  <a:schemeClr val="dk1"/>
                </a:solidFill>
                <a:latin typeface="+mn-lt"/>
                <a:ea typeface="+mn-ea"/>
              </a:rPr>
              <a:t>一大拨儿</a:t>
            </a:r>
            <a:endParaRPr lang="en-US" altLang="zh-CN" sz="32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algn="ctr">
              <a:spcAft>
                <a:spcPts val="1200"/>
              </a:spcAft>
            </a:pPr>
            <a:r>
              <a:rPr lang="zh-CN" altLang="en-US" sz="4000" dirty="0" smtClean="0">
                <a:solidFill>
                  <a:srgbClr val="FF0000"/>
                </a:solidFill>
                <a:latin typeface="+mn-lt"/>
                <a:ea typeface="+mn-ea"/>
              </a:rPr>
              <a:t>术语</a:t>
            </a:r>
            <a:endParaRPr lang="en-US" altLang="zh-CN" sz="4000" dirty="0" smtClean="0">
              <a:solidFill>
                <a:srgbClr val="FF0000"/>
              </a:solidFill>
              <a:latin typeface="+mn-lt"/>
              <a:ea typeface="+mn-ea"/>
            </a:endParaRPr>
          </a:p>
          <a:p>
            <a:pPr algn="ctr">
              <a:spcAft>
                <a:spcPts val="1200"/>
              </a:spcAft>
            </a:pPr>
            <a:r>
              <a:rPr lang="zh-CN" altLang="en-US" sz="3200" dirty="0" smtClean="0">
                <a:solidFill>
                  <a:schemeClr val="dk1"/>
                </a:solidFill>
                <a:latin typeface="+mn-lt"/>
                <a:ea typeface="+mn-ea"/>
              </a:rPr>
              <a:t>疯狂来袭</a:t>
            </a:r>
            <a:endParaRPr lang="en-US" sz="32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56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我们的第一段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10" y="1447800"/>
            <a:ext cx="7241930" cy="4800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41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第一遍：分析代码结构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23728" y="1700808"/>
            <a:ext cx="0" cy="4392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23728" y="1628800"/>
            <a:ext cx="165618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第一段</a:t>
            </a:r>
            <a:r>
              <a:rPr lang="en-US" altLang="zh-CN" dirty="0" smtClean="0"/>
              <a:t>C</a:t>
            </a:r>
          </a:p>
          <a:p>
            <a:pPr algn="ctr"/>
            <a:r>
              <a:rPr lang="zh-CN" altLang="en-US" dirty="0" smtClean="0"/>
              <a:t>程序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first.c</a:t>
            </a:r>
            <a:r>
              <a:rPr lang="en-US" altLang="zh-CN" dirty="0" smtClean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99792" y="2677778"/>
            <a:ext cx="165618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#include</a:t>
            </a:r>
            <a:endParaRPr lang="en-US" altLang="zh-CN" dirty="0" smtClean="0"/>
          </a:p>
        </p:txBody>
      </p: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2123728" y="300181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99992" y="3001814"/>
            <a:ext cx="57606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20072" y="27709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CC"/>
                </a:solidFill>
                <a:latin typeface="+mn-lt"/>
                <a:ea typeface="+mn-ea"/>
              </a:rPr>
              <a:t>预处</a:t>
            </a:r>
            <a:r>
              <a:rPr lang="zh-CN" altLang="en-US" sz="2400">
                <a:solidFill>
                  <a:srgbClr val="0000CC"/>
                </a:solidFill>
                <a:latin typeface="+mn-lt"/>
                <a:ea typeface="+mn-ea"/>
              </a:rPr>
              <a:t>理</a:t>
            </a:r>
            <a:r>
              <a:rPr lang="zh-CN" altLang="en-US" sz="2400">
                <a:solidFill>
                  <a:schemeClr val="dk1"/>
                </a:solidFill>
                <a:latin typeface="+mn-lt"/>
                <a:ea typeface="+mn-ea"/>
              </a:rPr>
              <a:t>命</a:t>
            </a:r>
            <a:r>
              <a:rPr lang="zh-CN" altLang="en-US" sz="2400" smtClean="0">
                <a:solidFill>
                  <a:schemeClr val="dk1"/>
                </a:solidFill>
                <a:latin typeface="+mn-lt"/>
                <a:ea typeface="+mn-ea"/>
              </a:rPr>
              <a:t>令</a:t>
            </a:r>
            <a:endParaRPr 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99792" y="3573016"/>
            <a:ext cx="165618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main()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123728" y="389705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99992" y="3875857"/>
            <a:ext cx="57606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20072" y="364502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主函数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：总是第一个被调用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0214" y="4585990"/>
            <a:ext cx="165618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statements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50414" y="4926360"/>
            <a:ext cx="57606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7914" y="469552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语句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：实现主函数功能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25" name="Elbow Connector 24"/>
          <p:cNvCxnSpPr>
            <a:endCxn id="21" idx="1"/>
          </p:cNvCxnSpPr>
          <p:nvPr/>
        </p:nvCxnSpPr>
        <p:spPr>
          <a:xfrm rot="16200000" flipH="1">
            <a:off x="2738546" y="4398358"/>
            <a:ext cx="688938" cy="3343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5776" y="5661248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注释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：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//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开始的单行与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/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* *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/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的多行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9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/>
      <p:bldP spid="17" grpId="0" animBg="1"/>
      <p:bldP spid="20" grpId="0"/>
      <p:bldP spid="21" grpId="0" animBg="1"/>
      <p:bldP spid="23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第二遍：分析基本功能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#include &lt;</a:t>
            </a:r>
            <a:r>
              <a:rPr lang="en-US" dirty="0" err="1">
                <a:solidFill>
                  <a:srgbClr val="0000CC"/>
                </a:solidFill>
              </a:rPr>
              <a:t>stdio.h</a:t>
            </a:r>
            <a:r>
              <a:rPr lang="en-US" dirty="0" smtClean="0">
                <a:solidFill>
                  <a:srgbClr val="0000CC"/>
                </a:solidFill>
              </a:rPr>
              <a:t>&gt;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包含另一个文件</a:t>
            </a:r>
            <a:endParaRPr lang="en-US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基本功能：把</a:t>
            </a:r>
            <a:r>
              <a:rPr lang="en-US" altLang="zh-CN" dirty="0" err="1" smtClean="0">
                <a:solidFill>
                  <a:schemeClr val="tx1"/>
                </a:solidFill>
              </a:rPr>
              <a:t>stdio.h</a:t>
            </a:r>
            <a:r>
              <a:rPr lang="zh-CN" altLang="en-US" dirty="0" smtClean="0">
                <a:solidFill>
                  <a:schemeClr val="tx1"/>
                </a:solidFill>
              </a:rPr>
              <a:t>中的信息包含进来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文件</a:t>
            </a:r>
            <a:r>
              <a:rPr lang="en-US" altLang="zh-CN" dirty="0" err="1" smtClean="0">
                <a:solidFill>
                  <a:schemeClr val="tx1"/>
                </a:solidFill>
              </a:rPr>
              <a:t>stdio.h</a:t>
            </a:r>
            <a:r>
              <a:rPr lang="zh-CN" altLang="en-US" dirty="0" smtClean="0">
                <a:solidFill>
                  <a:schemeClr val="tx1"/>
                </a:solidFill>
              </a:rPr>
              <a:t>称为</a:t>
            </a:r>
            <a:r>
              <a:rPr lang="zh-CN" altLang="en-US" dirty="0" smtClean="0"/>
              <a:t>系统头文件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文件</a:t>
            </a:r>
            <a:r>
              <a:rPr lang="en-US" altLang="zh-CN" dirty="0" err="1" smtClean="0">
                <a:solidFill>
                  <a:schemeClr val="tx1"/>
                </a:solidFill>
              </a:rPr>
              <a:t>stdio.h</a:t>
            </a:r>
            <a:r>
              <a:rPr lang="zh-CN" altLang="en-US" dirty="0" smtClean="0">
                <a:solidFill>
                  <a:schemeClr val="tx1"/>
                </a:solidFill>
              </a:rPr>
              <a:t>的作用是提供</a:t>
            </a:r>
            <a:r>
              <a:rPr lang="zh-CN" altLang="en-US" dirty="0" smtClean="0"/>
              <a:t>键盘输入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/>
              <a:t>显示器输出</a:t>
            </a:r>
            <a:r>
              <a:rPr lang="zh-CN" altLang="en-US" dirty="0" smtClean="0">
                <a:solidFill>
                  <a:schemeClr val="tx1"/>
                </a:solidFill>
              </a:rPr>
              <a:t>的支持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00CC"/>
                </a:solidFill>
              </a:rPr>
              <a:t>int</a:t>
            </a:r>
            <a:r>
              <a:rPr lang="en-US" dirty="0">
                <a:solidFill>
                  <a:srgbClr val="0000CC"/>
                </a:solidFill>
              </a:rPr>
              <a:t> main</a:t>
            </a:r>
            <a:r>
              <a:rPr lang="en-US" dirty="0" smtClean="0">
                <a:solidFill>
                  <a:srgbClr val="0000CC"/>
                </a:solidFill>
              </a:rPr>
              <a:t>()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主函数头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程序的执行是从</a:t>
            </a:r>
            <a:r>
              <a:rPr lang="en-US" altLang="zh-CN" dirty="0">
                <a:solidFill>
                  <a:schemeClr val="tx1"/>
                </a:solidFill>
              </a:rPr>
              <a:t>main()</a:t>
            </a:r>
            <a:r>
              <a:rPr lang="zh-CN" altLang="en-US" dirty="0">
                <a:solidFill>
                  <a:schemeClr val="tx1"/>
                </a:solidFill>
              </a:rPr>
              <a:t>函数的第一条语句开始，直到</a:t>
            </a:r>
            <a:r>
              <a:rPr lang="en-US" altLang="zh-CN" dirty="0">
                <a:solidFill>
                  <a:schemeClr val="tx1"/>
                </a:solidFill>
              </a:rPr>
              <a:t>main()</a:t>
            </a:r>
            <a:r>
              <a:rPr lang="zh-CN" altLang="en-US" dirty="0">
                <a:solidFill>
                  <a:schemeClr val="tx1"/>
                </a:solidFill>
              </a:rPr>
              <a:t>函数运行结束</a:t>
            </a:r>
            <a:r>
              <a:rPr lang="zh-CN" altLang="en-US" dirty="0" smtClean="0">
                <a:solidFill>
                  <a:schemeClr val="tx1"/>
                </a:solidFill>
              </a:rPr>
              <a:t>为止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</a:rPr>
              <a:t>{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is-IS" altLang="zh-CN" dirty="0" smtClean="0">
                <a:solidFill>
                  <a:srgbClr val="0000CC"/>
                </a:solidFill>
              </a:rPr>
              <a:t>…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</a:rPr>
              <a:t>}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主函数体开始和结束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0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第二遍：分析基本功能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CC"/>
                </a:solidFill>
              </a:rPr>
              <a:t>int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 err="1">
                <a:solidFill>
                  <a:srgbClr val="0000CC"/>
                </a:solidFill>
              </a:rPr>
              <a:t>num</a:t>
            </a:r>
            <a:r>
              <a:rPr lang="en-US" dirty="0">
                <a:solidFill>
                  <a:srgbClr val="0000CC"/>
                </a:solidFill>
              </a:rPr>
              <a:t>;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声明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基本功能：告诉系统你现在要使用一个</a:t>
            </a:r>
            <a:r>
              <a:rPr lang="zh-CN" altLang="en-US" dirty="0" smtClean="0"/>
              <a:t>变量</a:t>
            </a:r>
            <a:r>
              <a:rPr lang="zh-CN" altLang="en-US" dirty="0" smtClean="0">
                <a:solidFill>
                  <a:schemeClr val="tx1"/>
                </a:solidFill>
              </a:rPr>
              <a:t>，这个变量是个</a:t>
            </a:r>
            <a:r>
              <a:rPr lang="en-US" altLang="zh-CN" dirty="0" err="1" smtClean="0"/>
              <a:t>int</a:t>
            </a:r>
            <a:r>
              <a:rPr lang="zh-CN" altLang="en-US" dirty="0" smtClean="0">
                <a:solidFill>
                  <a:schemeClr val="tx1"/>
                </a:solidFill>
              </a:rPr>
              <a:t>（整数）类型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语句的最后使用</a:t>
            </a:r>
            <a:r>
              <a:rPr lang="zh-CN" altLang="en-US" dirty="0" smtClean="0"/>
              <a:t>分号</a:t>
            </a:r>
            <a:r>
              <a:rPr lang="zh-CN" altLang="en-US" dirty="0" smtClean="0">
                <a:solidFill>
                  <a:schemeClr val="tx1"/>
                </a:solidFill>
              </a:rPr>
              <a:t>表示结束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00CC"/>
                </a:solidFill>
              </a:rPr>
              <a:t>num</a:t>
            </a:r>
            <a:r>
              <a:rPr lang="en-US" dirty="0">
                <a:solidFill>
                  <a:srgbClr val="0000CC"/>
                </a:solidFill>
              </a:rPr>
              <a:t> = 1;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赋值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基本功能：将变量</a:t>
            </a:r>
            <a:r>
              <a:rPr lang="en-US" altLang="zh-CN" dirty="0" err="1" smtClean="0">
                <a:solidFill>
                  <a:schemeClr val="tx1"/>
                </a:solidFill>
              </a:rPr>
              <a:t>num</a:t>
            </a:r>
            <a:r>
              <a:rPr lang="zh-CN" altLang="en-US" dirty="0" smtClean="0">
                <a:solidFill>
                  <a:schemeClr val="tx1"/>
                </a:solidFill>
              </a:rPr>
              <a:t>的值设定为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</a:p>
          <a:p>
            <a:r>
              <a:rPr lang="en-US" dirty="0" err="1">
                <a:solidFill>
                  <a:srgbClr val="0000CC"/>
                </a:solidFill>
              </a:rPr>
              <a:t>printf</a:t>
            </a:r>
            <a:r>
              <a:rPr lang="en-US" dirty="0" smtClean="0">
                <a:solidFill>
                  <a:srgbClr val="0000CC"/>
                </a:solidFill>
              </a:rPr>
              <a:t>(“I </a:t>
            </a:r>
            <a:r>
              <a:rPr lang="en-US" dirty="0">
                <a:solidFill>
                  <a:srgbClr val="0000CC"/>
                </a:solidFill>
              </a:rPr>
              <a:t>am a simple </a:t>
            </a:r>
            <a:r>
              <a:rPr lang="en-US" dirty="0" smtClean="0">
                <a:solidFill>
                  <a:srgbClr val="0000CC"/>
                </a:solidFill>
              </a:rPr>
              <a:t>”);</a:t>
            </a:r>
            <a:r>
              <a:rPr lang="en-US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函数</a:t>
            </a:r>
            <a:r>
              <a:rPr lang="zh-CN" altLang="en-US" dirty="0" smtClean="0"/>
              <a:t>调用语句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基本功能：</a:t>
            </a:r>
            <a:r>
              <a:rPr lang="zh-CN" altLang="en-US" dirty="0" smtClean="0"/>
              <a:t>调用</a:t>
            </a:r>
            <a:r>
              <a:rPr lang="en-US" altLang="zh-CN" dirty="0" err="1" smtClean="0">
                <a:solidFill>
                  <a:schemeClr val="tx1"/>
                </a:solidFill>
              </a:rPr>
              <a:t>printf</a:t>
            </a:r>
            <a:r>
              <a:rPr lang="zh-CN" altLang="en-US" dirty="0" smtClean="0">
                <a:solidFill>
                  <a:schemeClr val="tx1"/>
                </a:solidFill>
              </a:rPr>
              <a:t>函数，</a:t>
            </a:r>
            <a:r>
              <a:rPr lang="en-US" altLang="zh-CN" dirty="0" err="1" smtClean="0">
                <a:solidFill>
                  <a:schemeClr val="tx1"/>
                </a:solidFill>
              </a:rPr>
              <a:t>printf</a:t>
            </a:r>
            <a:r>
              <a:rPr lang="zh-CN" altLang="en-US" dirty="0" smtClean="0">
                <a:solidFill>
                  <a:schemeClr val="tx1"/>
                </a:solidFill>
              </a:rPr>
              <a:t>是标准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库函数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9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第二遍：分析基本功能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CC"/>
                </a:solidFill>
              </a:rPr>
              <a:t>printf</a:t>
            </a:r>
            <a:r>
              <a:rPr lang="en-US" dirty="0" smtClean="0">
                <a:solidFill>
                  <a:srgbClr val="0000CC"/>
                </a:solidFill>
              </a:rPr>
              <a:t>(“computer</a:t>
            </a:r>
            <a:r>
              <a:rPr lang="en-US" dirty="0">
                <a:solidFill>
                  <a:srgbClr val="0000CC"/>
                </a:solidFill>
              </a:rPr>
              <a:t>.\</a:t>
            </a:r>
            <a:r>
              <a:rPr lang="en-US" dirty="0" smtClean="0">
                <a:solidFill>
                  <a:srgbClr val="0000CC"/>
                </a:solidFill>
              </a:rPr>
              <a:t>n”); 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函数调用语句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字符</a:t>
            </a:r>
            <a:r>
              <a:rPr lang="en-US" altLang="zh-CN" dirty="0" smtClean="0">
                <a:solidFill>
                  <a:schemeClr val="tx1"/>
                </a:solidFill>
              </a:rPr>
              <a:t>’</a:t>
            </a:r>
            <a:r>
              <a:rPr lang="en-US" dirty="0" smtClean="0">
                <a:solidFill>
                  <a:schemeClr val="tx1"/>
                </a:solidFill>
              </a:rPr>
              <a:t>\n</a:t>
            </a:r>
            <a:r>
              <a:rPr lang="en-US" altLang="zh-CN" dirty="0" smtClean="0">
                <a:solidFill>
                  <a:schemeClr val="tx1"/>
                </a:solidFill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</a:rPr>
              <a:t>告诉系统另起一新行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rgbClr val="0000CC"/>
                </a:solidFill>
              </a:rPr>
              <a:t>printf</a:t>
            </a:r>
            <a:r>
              <a:rPr lang="en-US" dirty="0" smtClean="0">
                <a:solidFill>
                  <a:srgbClr val="0000CC"/>
                </a:solidFill>
              </a:rPr>
              <a:t>(“My </a:t>
            </a:r>
            <a:r>
              <a:rPr lang="en-US" dirty="0">
                <a:solidFill>
                  <a:srgbClr val="0000CC"/>
                </a:solidFill>
              </a:rPr>
              <a:t>favorite number is %d because it is first.\</a:t>
            </a:r>
            <a:r>
              <a:rPr lang="en-US" dirty="0" smtClean="0">
                <a:solidFill>
                  <a:srgbClr val="0000CC"/>
                </a:solidFill>
              </a:rPr>
              <a:t>n”, </a:t>
            </a:r>
            <a:r>
              <a:rPr lang="en-US" dirty="0" err="1">
                <a:solidFill>
                  <a:srgbClr val="0000CC"/>
                </a:solidFill>
              </a:rPr>
              <a:t>num</a:t>
            </a:r>
            <a:r>
              <a:rPr lang="en-US" dirty="0" smtClean="0">
                <a:solidFill>
                  <a:srgbClr val="0000CC"/>
                </a:solidFill>
              </a:rPr>
              <a:t>);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函数调用语句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将数字嵌入到文本段落中打印出来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字符</a:t>
            </a:r>
            <a:r>
              <a:rPr lang="en-US" altLang="zh-CN" dirty="0" smtClean="0">
                <a:solidFill>
                  <a:schemeClr val="tx1"/>
                </a:solidFill>
              </a:rPr>
              <a:t>%d</a:t>
            </a:r>
            <a:r>
              <a:rPr lang="zh-CN" altLang="en-US" dirty="0" smtClean="0">
                <a:solidFill>
                  <a:schemeClr val="tx1"/>
                </a:solidFill>
              </a:rPr>
              <a:t>表示了打印出</a:t>
            </a:r>
            <a:r>
              <a:rPr lang="en-US" altLang="zh-CN" dirty="0" err="1" smtClean="0">
                <a:solidFill>
                  <a:schemeClr val="tx1"/>
                </a:solidFill>
              </a:rPr>
              <a:t>num</a:t>
            </a:r>
            <a:r>
              <a:rPr lang="zh-CN" altLang="en-US" dirty="0" smtClean="0">
                <a:solidFill>
                  <a:schemeClr val="tx1"/>
                </a:solidFill>
              </a:rPr>
              <a:t>的格式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00CC"/>
                </a:solidFill>
              </a:rPr>
              <a:t>return 0</a:t>
            </a:r>
            <a:r>
              <a:rPr lang="en-US" dirty="0" smtClean="0">
                <a:solidFill>
                  <a:srgbClr val="0000CC"/>
                </a:solidFill>
              </a:rPr>
              <a:t>;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返回语句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函数返回一个数字给调用方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第二遍：分析基本功能 </a:t>
            </a:r>
            <a:r>
              <a:rPr lang="en-US" altLang="zh-CN" dirty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注释： 注释只是给人看的</a:t>
            </a:r>
            <a:r>
              <a:rPr lang="en-US" altLang="zh-CN" dirty="0"/>
              <a:t>,</a:t>
            </a:r>
            <a:r>
              <a:rPr lang="zh-CN" altLang="en-US" dirty="0"/>
              <a:t>对编译和运行不起作用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轻松一下：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00CC"/>
                </a:solidFill>
              </a:rPr>
              <a:t>我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  <a:r>
              <a:rPr lang="zh-CN" altLang="en-US" dirty="0" smtClean="0">
                <a:solidFill>
                  <a:srgbClr val="0000CC"/>
                </a:solidFill>
              </a:rPr>
              <a:t> 嗨</a:t>
            </a:r>
            <a:r>
              <a:rPr lang="en-US" altLang="zh-CN" dirty="0" smtClean="0">
                <a:solidFill>
                  <a:srgbClr val="0000CC"/>
                </a:solidFill>
              </a:rPr>
              <a:t>//</a:t>
            </a:r>
            <a:r>
              <a:rPr lang="zh-CN" altLang="en-US" dirty="0" smtClean="0">
                <a:solidFill>
                  <a:srgbClr val="0000CC"/>
                </a:solidFill>
              </a:rPr>
              <a:t>是什么意思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程序员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zh-CN" altLang="en-US" dirty="0" smtClean="0">
                <a:solidFill>
                  <a:srgbClr val="C00000"/>
                </a:solidFill>
              </a:rPr>
              <a:t>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00CC"/>
                </a:solidFill>
              </a:rPr>
              <a:t>我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  <a:r>
              <a:rPr lang="zh-CN" altLang="en-US" dirty="0" smtClean="0">
                <a:solidFill>
                  <a:srgbClr val="0000CC"/>
                </a:solidFill>
              </a:rPr>
              <a:t> 我问你</a:t>
            </a:r>
            <a:r>
              <a:rPr lang="en-US" altLang="zh-CN" dirty="0" smtClean="0">
                <a:solidFill>
                  <a:srgbClr val="0000CC"/>
                </a:solidFill>
              </a:rPr>
              <a:t>//</a:t>
            </a:r>
            <a:r>
              <a:rPr lang="zh-CN" altLang="en-US" dirty="0" smtClean="0">
                <a:solidFill>
                  <a:srgbClr val="0000CC"/>
                </a:solidFill>
              </a:rPr>
              <a:t>是什么意思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程序员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zh-CN" altLang="en-US" dirty="0" smtClean="0">
                <a:solidFill>
                  <a:srgbClr val="C00000"/>
                </a:solidFill>
              </a:rPr>
              <a:t>问吧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00CC"/>
                </a:solidFill>
              </a:rPr>
              <a:t>我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  <a:r>
              <a:rPr lang="zh-CN" altLang="en-US" dirty="0" smtClean="0">
                <a:solidFill>
                  <a:srgbClr val="0000CC"/>
                </a:solidFill>
              </a:rPr>
              <a:t> 我问</a:t>
            </a:r>
            <a:r>
              <a:rPr lang="en-US" altLang="zh-CN" dirty="0" smtClean="0">
                <a:solidFill>
                  <a:srgbClr val="0000CC"/>
                </a:solidFill>
              </a:rPr>
              <a:t>//</a:t>
            </a:r>
            <a:r>
              <a:rPr lang="zh-CN" altLang="en-US" dirty="0" smtClean="0">
                <a:solidFill>
                  <a:srgbClr val="0000CC"/>
                </a:solidFill>
              </a:rPr>
              <a:t>是什么意思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2"/>
            <a:r>
              <a:rPr lang="zh-CN" altLang="en-US" dirty="0" smtClean="0">
                <a:solidFill>
                  <a:srgbClr val="C00000"/>
                </a:solidFill>
              </a:rPr>
              <a:t>程序员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zh-CN" altLang="en-US" dirty="0" smtClean="0">
                <a:solidFill>
                  <a:srgbClr val="C00000"/>
                </a:solidFill>
              </a:rPr>
              <a:t>你</a:t>
            </a:r>
            <a:r>
              <a:rPr lang="en-US" altLang="zh-CN" dirty="0" smtClean="0">
                <a:solidFill>
                  <a:srgbClr val="C00000"/>
                </a:solidFill>
              </a:rPr>
              <a:t>TM</a:t>
            </a:r>
            <a:r>
              <a:rPr lang="zh-CN" altLang="en-US" dirty="0" smtClean="0">
                <a:solidFill>
                  <a:srgbClr val="C00000"/>
                </a:solidFill>
              </a:rPr>
              <a:t>倒是问啊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00CC"/>
                </a:solidFill>
              </a:rPr>
              <a:t>我</a:t>
            </a:r>
            <a:r>
              <a:rPr lang="en-US" altLang="zh-CN" dirty="0" smtClean="0">
                <a:solidFill>
                  <a:srgbClr val="0000CC"/>
                </a:solidFill>
              </a:rPr>
              <a:t>: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</a:rPr>
              <a:t>F$$K</a:t>
            </a:r>
            <a:r>
              <a:rPr lang="is-IS" altLang="zh-CN" dirty="0" smtClean="0">
                <a:solidFill>
                  <a:srgbClr val="0000CC"/>
                </a:solidFill>
              </a:rPr>
              <a:t>…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42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29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1628800"/>
            <a:ext cx="810101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演示环节</a:t>
            </a:r>
            <a:endParaRPr lang="en-US" altLang="zh-CN" sz="6000" dirty="0"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第一个</a:t>
            </a:r>
            <a:r>
              <a:rPr lang="en-US" altLang="zh-CN" sz="6000" dirty="0" err="1" smtClean="0">
                <a:solidFill>
                  <a:srgbClr val="0000CC"/>
                </a:solidFill>
                <a:latin typeface="+mn-lt"/>
                <a:ea typeface="+mn-ea"/>
              </a:rPr>
              <a:t>first.c</a:t>
            </a: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endParaRPr lang="en-US" altLang="zh-CN" sz="60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4800" dirty="0" smtClean="0">
                <a:latin typeface="+mn-lt"/>
                <a:ea typeface="+mn-ea"/>
              </a:rPr>
              <a:t>(Mac</a:t>
            </a:r>
            <a:r>
              <a:rPr lang="zh-CN" altLang="en-US" sz="4800" dirty="0" smtClean="0">
                <a:latin typeface="+mn-lt"/>
                <a:ea typeface="+mn-ea"/>
              </a:rPr>
              <a:t>系统 </a:t>
            </a:r>
            <a:r>
              <a:rPr lang="en-US" altLang="zh-CN" sz="4800" dirty="0" smtClean="0">
                <a:latin typeface="+mn-lt"/>
                <a:ea typeface="+mn-ea"/>
              </a:rPr>
              <a:t>/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Eclipse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IDE)</a:t>
            </a:r>
            <a:endParaRPr lang="en-US" altLang="zh-CN" sz="4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78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计算机硬件体系结构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冯诺依曼体系结构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存储程序 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</a:rPr>
              <a:t> 程序控制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/>
              <a:t>1.3</a:t>
            </a:r>
            <a:r>
              <a:rPr lang="zh-CN" altLang="en-US" dirty="0" smtClean="0"/>
              <a:t> 从程序设计到硬件执行</a:t>
            </a: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机器语言  汇编语言  高级语言</a:t>
            </a:r>
            <a:endParaRPr lang="en-US" altLang="zh-CN" dirty="0">
              <a:solidFill>
                <a:schemeClr val="tx1"/>
              </a:solidFill>
              <a:sym typeface="Wingdings"/>
            </a:endParaRPr>
          </a:p>
          <a:p>
            <a:r>
              <a:rPr lang="en-US" altLang="zh-CN" dirty="0" smtClean="0"/>
              <a:t>1.4</a:t>
            </a:r>
            <a:r>
              <a:rPr lang="zh-CN" altLang="en-US" dirty="0" smtClean="0"/>
              <a:t> 教学计划与考核要求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程序设计是</a:t>
            </a:r>
            <a:r>
              <a:rPr lang="zh-CN" altLang="en-US" sz="3200" dirty="0" smtClean="0">
                <a:solidFill>
                  <a:srgbClr val="C00000"/>
                </a:solidFill>
              </a:rPr>
              <a:t>练</a:t>
            </a:r>
            <a:r>
              <a:rPr lang="zh-CN" altLang="en-US" dirty="0" smtClean="0">
                <a:solidFill>
                  <a:schemeClr val="tx1"/>
                </a:solidFill>
              </a:rPr>
              <a:t>出来的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期中期末考试：上机考试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平时考核：理论 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</a:rPr>
              <a:t> 解决真实问题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5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指出一下程序的错误并改正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1721718" y="2526863"/>
            <a:ext cx="7170762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include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studio.h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pPr>
              <a:spcAft>
                <a:spcPts val="600"/>
              </a:spcAft>
            </a:pPr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int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main{void} /* this prints the number of weeks in a year /* (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int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s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s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:= 56;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print(There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are s weeks in a year.);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return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0;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70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我们的第二段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65" y="1447800"/>
            <a:ext cx="7175419" cy="4800600"/>
          </a:xfrm>
        </p:spPr>
      </p:pic>
    </p:spTree>
    <p:extLst>
      <p:ext uri="{BB962C8B-B14F-4D97-AF65-F5344CB8AC3E}">
        <p14:creationId xmlns:p14="http://schemas.microsoft.com/office/powerpoint/2010/main" val="16152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分析新的基本功能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CC"/>
                </a:solidFill>
              </a:rPr>
              <a:t>int</a:t>
            </a:r>
            <a:r>
              <a:rPr lang="en-US" dirty="0">
                <a:solidFill>
                  <a:srgbClr val="0000CC"/>
                </a:solidFill>
              </a:rPr>
              <a:t> num1 = 10, num2 = 5; 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声明且初始化（多个）变量</a:t>
            </a:r>
            <a:endParaRPr lang="en-US" altLang="zh-CN" dirty="0" smtClean="0"/>
          </a:p>
          <a:p>
            <a:r>
              <a:rPr lang="is-IS" dirty="0">
                <a:solidFill>
                  <a:srgbClr val="0000CC"/>
                </a:solidFill>
              </a:rPr>
              <a:t>sum = num1 + num2</a:t>
            </a:r>
            <a:r>
              <a:rPr lang="is-IS" dirty="0" smtClean="0">
                <a:solidFill>
                  <a:srgbClr val="0000CC"/>
                </a:solidFill>
              </a:rPr>
              <a:t>;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算数操作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试试其它的算数操作</a:t>
            </a:r>
            <a:endParaRPr lang="en-US" altLang="zh-CN" dirty="0" smtClean="0"/>
          </a:p>
          <a:p>
            <a:r>
              <a:rPr lang="en-US" dirty="0">
                <a:solidFill>
                  <a:srgbClr val="0000CC"/>
                </a:solidFill>
              </a:rPr>
              <a:t>if (num1 &gt;= num2) { ... } else { ... </a:t>
            </a:r>
            <a:r>
              <a:rPr lang="en-US" dirty="0" smtClean="0">
                <a:solidFill>
                  <a:srgbClr val="0000CC"/>
                </a:solidFill>
              </a:rPr>
              <a:t>}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选择控制语句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不同情况需要不同处理时应使用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语句</a:t>
            </a:r>
            <a:r>
              <a:rPr lang="en-US" altLang="zh-CN" dirty="0" smtClean="0"/>
              <a:t>num1 </a:t>
            </a:r>
            <a:r>
              <a:rPr lang="en-US" altLang="zh-CN" dirty="0"/>
              <a:t>&gt;= </a:t>
            </a:r>
            <a:r>
              <a:rPr lang="en-US" altLang="zh-CN" dirty="0" smtClean="0"/>
              <a:t>num2</a:t>
            </a:r>
            <a:r>
              <a:rPr lang="zh-CN" altLang="en-US" dirty="0" smtClean="0"/>
              <a:t>是判断条件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45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33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1628800"/>
            <a:ext cx="810101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演示环节</a:t>
            </a:r>
            <a:endParaRPr lang="en-US" altLang="zh-CN" sz="6000" dirty="0"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第二个</a:t>
            </a:r>
            <a:r>
              <a:rPr lang="en-US" altLang="zh-CN" sz="6000" dirty="0" err="1" smtClean="0">
                <a:solidFill>
                  <a:srgbClr val="0000CC"/>
                </a:solidFill>
                <a:latin typeface="+mn-lt"/>
                <a:ea typeface="+mn-ea"/>
              </a:rPr>
              <a:t>second.c</a:t>
            </a: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endParaRPr lang="en-US" altLang="zh-CN" sz="60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4800" dirty="0" smtClean="0">
                <a:latin typeface="+mn-lt"/>
                <a:ea typeface="+mn-ea"/>
              </a:rPr>
              <a:t>(Mac</a:t>
            </a:r>
            <a:r>
              <a:rPr lang="zh-CN" altLang="en-US" sz="4800" dirty="0" smtClean="0">
                <a:latin typeface="+mn-lt"/>
                <a:ea typeface="+mn-ea"/>
              </a:rPr>
              <a:t>系统 </a:t>
            </a:r>
            <a:r>
              <a:rPr lang="en-US" altLang="zh-CN" sz="4800" dirty="0" smtClean="0">
                <a:latin typeface="+mn-lt"/>
                <a:ea typeface="+mn-ea"/>
              </a:rPr>
              <a:t>/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Eclipse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IDE)</a:t>
            </a:r>
            <a:endParaRPr lang="en-US" altLang="zh-CN" sz="4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5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写出下列语句的输出是什么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1331640" y="2398236"/>
            <a:ext cx="74888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("Baa Baa Black Sheep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.");</a:t>
            </a:r>
          </a:p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("Have you any wool?\n");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Begone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!\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nO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 creature of lard!");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("What?\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nNo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/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nBonzo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?\n");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int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= 2;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("%d + %d = %d",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,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,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 + 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num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);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34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程序调试</a:t>
            </a:r>
            <a:r>
              <a:rPr lang="zh-CN" altLang="en-US" dirty="0"/>
              <a:t> </a:t>
            </a:r>
            <a:r>
              <a:rPr lang="en-US" altLang="zh-CN" dirty="0" smtClean="0"/>
              <a:t>(Debug)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09" y="1447800"/>
            <a:ext cx="5776331" cy="4800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7" name="Rectangle 6"/>
          <p:cNvSpPr/>
          <p:nvPr/>
        </p:nvSpPr>
        <p:spPr>
          <a:xfrm>
            <a:off x="3888586" y="5708659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Microsoft YaHei" charset="-122"/>
              </a:rPr>
              <a:t>Grace Murray Hopper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程序调试 </a:t>
            </a:r>
            <a:r>
              <a:rPr lang="en-US" altLang="zh-CN" dirty="0"/>
              <a:t>(Debug)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语法错误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纠错：</a:t>
            </a:r>
            <a:r>
              <a:rPr lang="en-US" altLang="zh-CN" dirty="0" err="1" smtClean="0">
                <a:solidFill>
                  <a:schemeClr val="tx1"/>
                </a:solidFill>
              </a:rPr>
              <a:t>int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num1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1,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int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num2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2;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可以被编译器发现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语义错误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纠错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area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=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pi</a:t>
            </a:r>
            <a:r>
              <a:rPr lang="zh-CN" altLang="en-US" dirty="0" smtClean="0">
                <a:solidFill>
                  <a:schemeClr val="tx1"/>
                </a:solidFill>
              </a:rPr>
              <a:t> * </a:t>
            </a:r>
            <a:r>
              <a:rPr lang="en-US" altLang="zh-CN" dirty="0" smtClean="0">
                <a:solidFill>
                  <a:schemeClr val="tx1"/>
                </a:solidFill>
              </a:rPr>
              <a:t>r</a:t>
            </a:r>
            <a:r>
              <a:rPr lang="zh-CN" altLang="en-US" dirty="0" smtClean="0">
                <a:solidFill>
                  <a:schemeClr val="tx1"/>
                </a:solidFill>
              </a:rPr>
              <a:t> * </a:t>
            </a:r>
            <a:r>
              <a:rPr lang="en-US" altLang="zh-CN" dirty="0" smtClean="0">
                <a:solidFill>
                  <a:schemeClr val="tx1"/>
                </a:solidFill>
              </a:rPr>
              <a:t>r</a:t>
            </a:r>
            <a:r>
              <a:rPr lang="zh-CN" altLang="en-US" dirty="0" smtClean="0">
                <a:solidFill>
                  <a:schemeClr val="tx1"/>
                </a:solidFill>
              </a:rPr>
              <a:t> * </a:t>
            </a:r>
            <a:r>
              <a:rPr lang="en-US" altLang="zh-CN" dirty="0" smtClean="0">
                <a:solidFill>
                  <a:schemeClr val="tx1"/>
                </a:solidFill>
              </a:rPr>
              <a:t>r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不能被编译器发现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怎么进行调试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逐行扫描定位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排除不可能出现错误的地方，等等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42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程序在第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行、第</a:t>
            </a:r>
            <a:r>
              <a:rPr lang="en-US" altLang="zh-CN" dirty="0" smtClean="0"/>
              <a:t>8</a:t>
            </a:r>
            <a:r>
              <a:rPr lang="zh-CN" altLang="en-US" dirty="0" smtClean="0"/>
              <a:t>行和第</a:t>
            </a:r>
            <a:r>
              <a:rPr lang="en-US" altLang="zh-CN" dirty="0" smtClean="0"/>
              <a:t>9</a:t>
            </a:r>
            <a:r>
              <a:rPr lang="zh-CN" altLang="en-US" dirty="0" smtClean="0"/>
              <a:t>行后是什么状态（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的取值如何）？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1435100" y="2970937"/>
            <a:ext cx="73133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#include &lt;</a:t>
            </a:r>
            <a:r>
              <a:rPr lang="en-US" sz="2400" dirty="0" err="1">
                <a:solidFill>
                  <a:srgbClr val="770028"/>
                </a:solidFill>
                <a:latin typeface="CourierNewPSMT" charset="0"/>
              </a:rPr>
              <a:t>stdio.h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&gt;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int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main(void) {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int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a, b;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a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= 5; </a:t>
            </a:r>
            <a:endParaRPr lang="en-US" sz="2400" dirty="0"/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b=2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; /*line7*/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b=a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; /*line8*/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a=b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; /*line9*/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err="1" smtClean="0">
                <a:solidFill>
                  <a:srgbClr val="770028"/>
                </a:solidFill>
                <a:latin typeface="CourierNewPSMT" charset="0"/>
              </a:rPr>
              <a:t>printf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("%d %d\n", b, a); </a:t>
            </a:r>
            <a:endParaRPr lang="en-US" sz="2400" dirty="0" smtClean="0">
              <a:solidFill>
                <a:srgbClr val="770028"/>
              </a:solidFill>
              <a:latin typeface="CourierNewPSMT" charset="0"/>
            </a:endParaRPr>
          </a:p>
          <a:p>
            <a:r>
              <a:rPr lang="zh-CN" altLang="en-US" sz="2400" dirty="0" smtClean="0">
                <a:solidFill>
                  <a:srgbClr val="770028"/>
                </a:solidFill>
                <a:latin typeface="CourierNewPSMT" charset="0"/>
              </a:rPr>
              <a:t>  </a:t>
            </a:r>
            <a:r>
              <a:rPr lang="en-US" sz="2400" dirty="0" smtClean="0">
                <a:solidFill>
                  <a:srgbClr val="770028"/>
                </a:solidFill>
                <a:latin typeface="CourierNewPSMT" charset="0"/>
              </a:rPr>
              <a:t>return </a:t>
            </a:r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0; </a:t>
            </a:r>
            <a:endParaRPr lang="en-US" sz="2400" dirty="0"/>
          </a:p>
          <a:p>
            <a:r>
              <a:rPr lang="en-US" sz="2400" dirty="0">
                <a:solidFill>
                  <a:srgbClr val="770028"/>
                </a:solidFill>
                <a:latin typeface="CourierNewPSMT" charset="0"/>
              </a:rPr>
              <a:t>}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46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 fontScale="90000"/>
          </a:bodyPr>
          <a:lstStyle/>
          <a:p>
            <a:r>
              <a:rPr lang="zh-CN" altLang="en-US" sz="5400" dirty="0"/>
              <a:t>扑克排序</a:t>
            </a:r>
            <a:r>
              <a:rPr lang="en-US" altLang="zh-CN" sz="5400" dirty="0"/>
              <a:t>C</a:t>
            </a:r>
            <a:r>
              <a:rPr lang="zh-CN" altLang="en-US" sz="5400" dirty="0"/>
              <a:t>程序第一版</a:t>
            </a:r>
            <a:endParaRPr lang="en-US" altLang="zh-CN" sz="5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2.4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1445050"/>
          </a:xfrm>
        </p:spPr>
        <p:txBody>
          <a:bodyPr/>
          <a:lstStyle/>
          <a:p>
            <a:r>
              <a:rPr lang="zh-CN" altLang="en-US" dirty="0" smtClean="0"/>
              <a:t>仅用前面讲过的内容，</a:t>
            </a:r>
            <a:r>
              <a:rPr lang="zh-CN" altLang="en-US" smtClean="0"/>
              <a:t>可以解决下面扑克</a:t>
            </a:r>
            <a:r>
              <a:rPr lang="zh-CN" altLang="en-US" dirty="0" smtClean="0"/>
              <a:t>排序的例子吗？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8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13" y="3249120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5145" y="3249120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1552" y="3249120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7216" y="3249120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1755" y="4689280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816" y="4689280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1843" y="4689280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7700" y="4689280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98031" y="36482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输入</a:t>
            </a:r>
            <a:endParaRPr 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1536" y="508844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输出</a:t>
            </a:r>
            <a:endParaRPr 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8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 认识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r>
              <a:rPr lang="en-US" altLang="zh-CN" dirty="0" smtClean="0"/>
              <a:t>2.2</a:t>
            </a:r>
            <a:r>
              <a:rPr lang="zh-CN" altLang="en-US" dirty="0" smtClean="0"/>
              <a:t> 如何开始写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r>
              <a:rPr lang="en-US" altLang="zh-CN" dirty="0" smtClean="0"/>
              <a:t>2.3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程序的基本结构</a:t>
            </a:r>
            <a:endParaRPr lang="en-US" altLang="zh-CN" dirty="0" smtClean="0"/>
          </a:p>
          <a:p>
            <a:r>
              <a:rPr lang="en-US" altLang="zh-CN" dirty="0" smtClean="0"/>
              <a:t>2.4</a:t>
            </a:r>
            <a:r>
              <a:rPr lang="zh-CN" altLang="en-US" dirty="0" smtClean="0"/>
              <a:t> 扑克排序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程序第一版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5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40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1628800"/>
            <a:ext cx="810101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演示环节</a:t>
            </a:r>
            <a:endParaRPr lang="en-US" altLang="zh-CN" sz="6000" dirty="0"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扑克排序</a:t>
            </a:r>
            <a:r>
              <a:rPr lang="en-US" altLang="zh-CN" sz="6000" dirty="0" smtClean="0">
                <a:solidFill>
                  <a:srgbClr val="0000CC"/>
                </a:solidFill>
                <a:latin typeface="+mn-lt"/>
                <a:ea typeface="+mn-ea"/>
              </a:rPr>
              <a:t>v1.0</a:t>
            </a:r>
            <a:r>
              <a:rPr lang="zh-CN" altLang="en-US" sz="60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endParaRPr lang="en-US" altLang="zh-CN" sz="60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4800" dirty="0" smtClean="0">
                <a:latin typeface="+mn-lt"/>
                <a:ea typeface="+mn-ea"/>
              </a:rPr>
              <a:t>(Mac</a:t>
            </a:r>
            <a:r>
              <a:rPr lang="zh-CN" altLang="en-US" sz="4800" dirty="0" smtClean="0">
                <a:latin typeface="+mn-lt"/>
                <a:ea typeface="+mn-ea"/>
              </a:rPr>
              <a:t>系统 </a:t>
            </a:r>
            <a:r>
              <a:rPr lang="en-US" altLang="zh-CN" sz="4800" dirty="0" smtClean="0">
                <a:latin typeface="+mn-lt"/>
                <a:ea typeface="+mn-ea"/>
              </a:rPr>
              <a:t>/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Eclipse</a:t>
            </a:r>
            <a:r>
              <a:rPr lang="zh-CN" altLang="en-US" sz="4800" dirty="0" smtClean="0">
                <a:latin typeface="+mn-lt"/>
                <a:ea typeface="+mn-ea"/>
              </a:rPr>
              <a:t> </a:t>
            </a:r>
            <a:r>
              <a:rPr lang="en-US" altLang="zh-CN" sz="4800" dirty="0" smtClean="0">
                <a:latin typeface="+mn-lt"/>
                <a:ea typeface="+mn-ea"/>
              </a:rPr>
              <a:t>IDE)</a:t>
            </a:r>
            <a:endParaRPr lang="en-US" altLang="zh-CN" sz="4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60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前面讨论的扑克排序</a:t>
            </a:r>
            <a:r>
              <a:rPr lang="en-US" altLang="zh-CN" dirty="0" smtClean="0"/>
              <a:t>v1.0</a:t>
            </a:r>
            <a:r>
              <a:rPr lang="zh-CN" altLang="en-US" dirty="0" smtClean="0"/>
              <a:t>有什么问题？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从数据角度看：如果需要排序的不是整数，而是小数或者是字符怎么办？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从控制角度看：怎么避免“相似</a:t>
            </a:r>
            <a:r>
              <a:rPr lang="zh-CN" altLang="en-US" smtClean="0"/>
              <a:t>”代码？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从数据组织看：如果每次让用户随便输入任意个数字进行排序，怎么办？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2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第一次编程作业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仅仅使用本课讲的知识点</a:t>
            </a:r>
            <a:r>
              <a:rPr lang="zh-CN" altLang="en-US" sz="2800" dirty="0" smtClean="0"/>
              <a:t>，写出扑克排序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程序的第一版，支持下面的例子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27</a:t>
            </a:r>
            <a:r>
              <a:rPr lang="zh-CN" altLang="en-US" dirty="0" smtClean="0"/>
              <a:t>日，抽查程序编写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时间点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日，上机编写并检查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6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821" y="3645024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1653" y="3645024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8060" y="3645024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724" y="3645024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263" y="5085184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6324" y="5085184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8351" y="5085184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4208" y="5085184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894539" y="40441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输入</a:t>
            </a:r>
            <a:endParaRPr 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8044" y="548435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输出</a:t>
            </a:r>
            <a:endParaRPr 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430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课件下载与互动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2988" y="4676775"/>
            <a:ext cx="8101012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https://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github.com/fanju1984/introduction-to-programming/wiki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buFont typeface="Wingdings 2" charset="2"/>
              <a:buNone/>
              <a:defRPr/>
            </a:pPr>
            <a:endParaRPr lang="en-US" altLang="zh-CN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773238"/>
            <a:ext cx="41544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35696" y="5732463"/>
            <a:ext cx="712787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教程：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http://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www.runoob.com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git-tutorial.html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13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又是这个例子：扑克排序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给你若干</a:t>
            </a:r>
            <a:r>
              <a:rPr lang="zh-CN" altLang="en-US" dirty="0"/>
              <a:t>张扑克牌，</a:t>
            </a:r>
            <a:r>
              <a:rPr lang="zh-CN" altLang="en-US" dirty="0" smtClean="0"/>
              <a:t>按照</a:t>
            </a:r>
            <a:r>
              <a:rPr lang="zh-CN" altLang="en-US" dirty="0" smtClean="0">
                <a:solidFill>
                  <a:srgbClr val="0000CC"/>
                </a:solidFill>
              </a:rPr>
              <a:t>牌上数字</a:t>
            </a:r>
            <a:r>
              <a:rPr lang="zh-CN" altLang="en-US" dirty="0">
                <a:solidFill>
                  <a:srgbClr val="0000CC"/>
                </a:solidFill>
              </a:rPr>
              <a:t>由小到大</a:t>
            </a:r>
            <a:r>
              <a:rPr lang="zh-CN" altLang="en-US" dirty="0"/>
              <a:t>的标准</a:t>
            </a:r>
            <a:r>
              <a:rPr lang="zh-CN" altLang="en-US" dirty="0" smtClean="0"/>
              <a:t>排好次序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zh-CN" altLang="en-US" dirty="0" smtClean="0"/>
              <a:t>如何写出一段</a:t>
            </a:r>
            <a:r>
              <a:rPr lang="en-US" altLang="zh-CN" dirty="0" smtClean="0"/>
              <a:t>C</a:t>
            </a:r>
            <a:r>
              <a:rPr lang="zh-CN" altLang="en-US" dirty="0" smtClean="0"/>
              <a:t>程序实现排序？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13" y="263691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5145" y="263691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1552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7216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1755" y="407707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816" y="407707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1843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7700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92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4900" cap="none" dirty="0" smtClean="0"/>
              <a:t>认识</a:t>
            </a:r>
            <a:r>
              <a:rPr lang="en-US" altLang="zh-CN" sz="4900" cap="none" dirty="0" smtClean="0"/>
              <a:t>C</a:t>
            </a:r>
            <a:r>
              <a:rPr lang="zh-CN" altLang="en-US" sz="4900" cap="none" dirty="0" smtClean="0"/>
              <a:t>语言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2.1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语言发展简史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1972</a:t>
            </a:r>
            <a:r>
              <a:rPr lang="zh-CN" altLang="en-US" sz="2800" dirty="0" smtClean="0"/>
              <a:t>年：美国贝尔实验室的</a:t>
            </a:r>
            <a:r>
              <a:rPr lang="en-US" altLang="zh-CN" sz="2800" dirty="0">
                <a:solidFill>
                  <a:srgbClr val="0000CC"/>
                </a:solidFill>
              </a:rPr>
              <a:t>Dennis </a:t>
            </a:r>
            <a:r>
              <a:rPr lang="en-US" altLang="zh-CN" sz="2800" dirty="0" smtClean="0">
                <a:solidFill>
                  <a:srgbClr val="0000CC"/>
                </a:solidFill>
              </a:rPr>
              <a:t>Ritchie</a:t>
            </a:r>
            <a:r>
              <a:rPr lang="zh-CN" altLang="en-US" sz="2800" dirty="0" smtClean="0"/>
              <a:t>创造了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</a:t>
            </a:r>
            <a:endParaRPr lang="en-US" altLang="zh-CN" sz="2800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实际问题：开发</a:t>
            </a:r>
            <a:r>
              <a:rPr lang="en-US" altLang="zh-CN" dirty="0" smtClean="0">
                <a:solidFill>
                  <a:schemeClr val="tx1"/>
                </a:solidFill>
              </a:rPr>
              <a:t>Unix</a:t>
            </a:r>
            <a:r>
              <a:rPr lang="zh-CN" altLang="en-US" dirty="0" smtClean="0">
                <a:solidFill>
                  <a:schemeClr val="tx1"/>
                </a:solidFill>
              </a:rPr>
              <a:t>操作系统！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为什么要开发操作系统？为了</a:t>
            </a:r>
            <a:r>
              <a:rPr lang="zh-CN" altLang="en-US" dirty="0" smtClean="0"/>
              <a:t>玩游戏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</a:p>
          <a:p>
            <a:pPr lvl="2"/>
            <a:r>
              <a:rPr lang="en-US" altLang="zh-CN" dirty="0" smtClean="0"/>
              <a:t>1970</a:t>
            </a:r>
            <a:r>
              <a:rPr lang="zh-CN" altLang="en-US" dirty="0" smtClean="0"/>
              <a:t>年：</a:t>
            </a:r>
            <a:r>
              <a:rPr lang="en-US" altLang="zh-CN" dirty="0"/>
              <a:t>Ken </a:t>
            </a:r>
            <a:r>
              <a:rPr lang="en-US" altLang="zh-CN" dirty="0" smtClean="0"/>
              <a:t>Thompson</a:t>
            </a:r>
            <a:r>
              <a:rPr lang="zh-CN" altLang="en-US" dirty="0" smtClean="0"/>
              <a:t>设计出了</a:t>
            </a:r>
            <a:r>
              <a:rPr lang="en-US" altLang="zh-CN" dirty="0" smtClean="0"/>
              <a:t>B</a:t>
            </a:r>
            <a:r>
              <a:rPr lang="zh-CN" altLang="en-US" dirty="0"/>
              <a:t>语言，用</a:t>
            </a:r>
            <a:r>
              <a:rPr lang="en-US" altLang="zh-CN" dirty="0"/>
              <a:t>B</a:t>
            </a:r>
            <a:r>
              <a:rPr lang="zh-CN" altLang="en-US" dirty="0" smtClean="0"/>
              <a:t>语言在</a:t>
            </a:r>
            <a:r>
              <a:rPr lang="en-US" altLang="zh-CN" dirty="0" smtClean="0"/>
              <a:t>PDP-7</a:t>
            </a:r>
            <a:r>
              <a:rPr lang="zh-CN" altLang="en-US" dirty="0" smtClean="0"/>
              <a:t>机器上写</a:t>
            </a:r>
            <a:r>
              <a:rPr lang="zh-CN" altLang="en-US" dirty="0"/>
              <a:t>了第一个</a:t>
            </a:r>
            <a:r>
              <a:rPr lang="en-US" altLang="zh-CN" dirty="0"/>
              <a:t>UNIX</a:t>
            </a:r>
            <a:r>
              <a:rPr lang="zh-CN" altLang="en-US" dirty="0" smtClean="0"/>
              <a:t>操作系统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1971</a:t>
            </a:r>
            <a:r>
              <a:rPr lang="zh-CN" altLang="en-US" dirty="0" smtClean="0">
                <a:solidFill>
                  <a:schemeClr val="tx1"/>
                </a:solidFill>
              </a:rPr>
              <a:t>年：另一个游戏爱好者</a:t>
            </a:r>
            <a:r>
              <a:rPr lang="en-US" altLang="zh-CN" dirty="0" smtClean="0"/>
              <a:t>Ritchie</a:t>
            </a:r>
            <a:r>
              <a:rPr lang="zh-CN" altLang="en-US" dirty="0" smtClean="0"/>
              <a:t>加入</a:t>
            </a:r>
            <a:r>
              <a:rPr lang="en-US" altLang="zh-CN" dirty="0" smtClean="0"/>
              <a:t>Unix</a:t>
            </a:r>
            <a:r>
              <a:rPr lang="zh-CN" altLang="en-US" dirty="0"/>
              <a:t>开发项目</a:t>
            </a:r>
            <a:r>
              <a:rPr lang="zh-CN" altLang="en-US" dirty="0" smtClean="0"/>
              <a:t>，主要</a:t>
            </a:r>
            <a:r>
              <a:rPr lang="zh-CN" altLang="en-US" dirty="0"/>
              <a:t>工作是改造</a:t>
            </a:r>
            <a:r>
              <a:rPr lang="en-US" altLang="zh-CN" dirty="0"/>
              <a:t>B</a:t>
            </a:r>
            <a:r>
              <a:rPr lang="zh-CN" altLang="en-US" dirty="0"/>
              <a:t>语言，使其更</a:t>
            </a:r>
            <a:r>
              <a:rPr lang="zh-CN" altLang="en-US" dirty="0" smtClean="0"/>
              <a:t>成熟</a:t>
            </a:r>
            <a:endParaRPr lang="en-US" altLang="zh-CN" dirty="0" smtClean="0"/>
          </a:p>
          <a:p>
            <a:pPr lvl="2"/>
            <a:r>
              <a:rPr lang="en-US" altLang="zh-CN" dirty="0"/>
              <a:t>1972</a:t>
            </a:r>
            <a:r>
              <a:rPr lang="zh-CN" altLang="en-US" dirty="0" smtClean="0"/>
              <a:t>年</a:t>
            </a:r>
            <a:r>
              <a:rPr lang="zh-CN" altLang="en-US" dirty="0"/>
              <a:t>：</a:t>
            </a:r>
            <a:r>
              <a:rPr lang="en-US" altLang="zh-CN" dirty="0" smtClean="0"/>
              <a:t>Ritchie</a:t>
            </a:r>
            <a:r>
              <a:rPr lang="zh-CN" altLang="en-US" dirty="0" smtClean="0"/>
              <a:t>在</a:t>
            </a:r>
            <a:r>
              <a:rPr lang="en-US" altLang="zh-CN" dirty="0"/>
              <a:t>B</a:t>
            </a:r>
            <a:r>
              <a:rPr lang="zh-CN" altLang="en-US" dirty="0" smtClean="0"/>
              <a:t>语言基础上设计出了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1973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语言主体完成，二人用它重写了</a:t>
            </a:r>
            <a:r>
              <a:rPr lang="en-US" altLang="zh-CN" dirty="0" smtClean="0"/>
              <a:t>Unix</a:t>
            </a:r>
            <a:r>
              <a:rPr lang="zh-CN" altLang="en-US" dirty="0">
                <a:solidFill>
                  <a:srgbClr val="0000CC"/>
                </a:solidFill>
              </a:rPr>
              <a:t>，</a:t>
            </a:r>
            <a:r>
              <a:rPr lang="zh-CN" altLang="en-US" dirty="0" smtClean="0">
                <a:solidFill>
                  <a:srgbClr val="0000CC"/>
                </a:solidFill>
              </a:rPr>
              <a:t>编程乐趣</a:t>
            </a:r>
            <a:r>
              <a:rPr lang="zh-CN" altLang="en-US" dirty="0">
                <a:solidFill>
                  <a:srgbClr val="0000CC"/>
                </a:solidFill>
              </a:rPr>
              <a:t>使他们已经完全忘记了</a:t>
            </a:r>
            <a:r>
              <a:rPr lang="zh-CN" altLang="en-US" dirty="0" smtClean="0">
                <a:solidFill>
                  <a:srgbClr val="0000CC"/>
                </a:solidFill>
              </a:rPr>
              <a:t>那个游戏</a:t>
            </a:r>
            <a:r>
              <a:rPr lang="en-US" altLang="zh-CN" dirty="0" smtClean="0">
                <a:solidFill>
                  <a:srgbClr val="0000CC"/>
                </a:solidFill>
              </a:rPr>
              <a:t>……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2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语言发展简史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1975</a:t>
            </a:r>
            <a:r>
              <a:rPr lang="zh-CN" altLang="en-US" sz="2800" dirty="0"/>
              <a:t>年</a:t>
            </a:r>
            <a:r>
              <a:rPr lang="en-US" altLang="zh-CN" sz="2800" dirty="0"/>
              <a:t>UNIX</a:t>
            </a:r>
            <a:r>
              <a:rPr lang="zh-CN" altLang="en-US" sz="2800" dirty="0"/>
              <a:t>第</a:t>
            </a:r>
            <a:r>
              <a:rPr lang="en-US" altLang="zh-CN" sz="2800" dirty="0"/>
              <a:t>6</a:t>
            </a:r>
            <a:r>
              <a:rPr lang="zh-CN" altLang="en-US" sz="2800" dirty="0"/>
              <a:t>版发布，</a:t>
            </a:r>
            <a:r>
              <a:rPr lang="en-US" altLang="zh-CN" sz="2800" dirty="0"/>
              <a:t>C</a:t>
            </a:r>
            <a:r>
              <a:rPr lang="zh-CN" altLang="en-US" sz="2800" dirty="0"/>
              <a:t>优点突出</a:t>
            </a:r>
            <a:r>
              <a:rPr lang="zh-CN" altLang="en-US" sz="2800" dirty="0" smtClean="0"/>
              <a:t>引关注</a:t>
            </a:r>
            <a:r>
              <a:rPr lang="zh-CN" altLang="en-US" dirty="0"/>
              <a:t>。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/>
              <a:t>1977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,Ritchie</a:t>
            </a:r>
            <a:r>
              <a:rPr lang="zh-CN" altLang="en-US" sz="2800" dirty="0"/>
              <a:t>发表了不依赖于具体机器系统的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语言编译文本 </a:t>
            </a:r>
            <a:r>
              <a:rPr lang="en-US" altLang="zh-CN" sz="2800" dirty="0" smtClean="0"/>
              <a:t>《</a:t>
            </a:r>
            <a:r>
              <a:rPr lang="zh-CN" altLang="en-US" sz="2800" dirty="0"/>
              <a:t>可移植</a:t>
            </a:r>
            <a:r>
              <a:rPr lang="en-US" altLang="zh-CN" sz="2800" dirty="0"/>
              <a:t>C</a:t>
            </a:r>
            <a:r>
              <a:rPr lang="zh-CN" altLang="en-US" sz="2800" dirty="0"/>
              <a:t>语言编译程序</a:t>
            </a:r>
            <a:r>
              <a:rPr lang="en-US" altLang="zh-CN" sz="2800" dirty="0" smtClean="0"/>
              <a:t>》</a:t>
            </a:r>
            <a:endParaRPr lang="zh-CN" altLang="en-US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>
                <a:solidFill>
                  <a:srgbClr val="0000CC"/>
                </a:solidFill>
              </a:rPr>
              <a:t>1978</a:t>
            </a:r>
            <a:r>
              <a:rPr lang="zh-CN" altLang="en-US" sz="2800" dirty="0" smtClean="0">
                <a:solidFill>
                  <a:srgbClr val="0000CC"/>
                </a:solidFill>
              </a:rPr>
              <a:t>年</a:t>
            </a:r>
            <a:r>
              <a:rPr lang="en-US" altLang="zh-CN" sz="2800" dirty="0">
                <a:solidFill>
                  <a:srgbClr val="0000CC"/>
                </a:solidFill>
              </a:rPr>
              <a:t>Brian </a:t>
            </a:r>
            <a:r>
              <a:rPr lang="en-US" altLang="zh-CN" sz="2800" dirty="0" err="1" smtClean="0">
                <a:solidFill>
                  <a:srgbClr val="0000CC"/>
                </a:solidFill>
              </a:rPr>
              <a:t>W.Kernighan</a:t>
            </a:r>
            <a:r>
              <a:rPr lang="zh-CN" altLang="en-US" sz="2800" dirty="0">
                <a:solidFill>
                  <a:srgbClr val="0000CC"/>
                </a:solidFill>
              </a:rPr>
              <a:t>和</a:t>
            </a:r>
            <a:r>
              <a:rPr lang="en-US" altLang="zh-CN" sz="2800" dirty="0">
                <a:solidFill>
                  <a:srgbClr val="0000CC"/>
                </a:solidFill>
              </a:rPr>
              <a:t>Dennis </a:t>
            </a:r>
            <a:r>
              <a:rPr lang="en-US" altLang="zh-CN" sz="2800" dirty="0" err="1" smtClean="0">
                <a:solidFill>
                  <a:srgbClr val="0000CC"/>
                </a:solidFill>
              </a:rPr>
              <a:t>M.Ritchie</a:t>
            </a:r>
            <a:r>
              <a:rPr lang="zh-CN" altLang="en-US" sz="2800" dirty="0" smtClean="0">
                <a:solidFill>
                  <a:srgbClr val="0000CC"/>
                </a:solidFill>
              </a:rPr>
              <a:t>出版影响</a:t>
            </a:r>
            <a:r>
              <a:rPr lang="zh-CN" altLang="en-US" sz="2800" dirty="0">
                <a:solidFill>
                  <a:srgbClr val="0000CC"/>
                </a:solidFill>
              </a:rPr>
              <a:t>深远</a:t>
            </a:r>
            <a:r>
              <a:rPr lang="zh-CN" altLang="en-US" sz="2800" dirty="0" smtClean="0">
                <a:solidFill>
                  <a:srgbClr val="0000CC"/>
                </a:solidFill>
              </a:rPr>
              <a:t>的名著</a:t>
            </a:r>
            <a:r>
              <a:rPr lang="en-US" altLang="zh-CN" sz="2800" dirty="0" smtClean="0">
                <a:solidFill>
                  <a:srgbClr val="0000CC"/>
                </a:solidFill>
              </a:rPr>
              <a:t>《</a:t>
            </a:r>
            <a:r>
              <a:rPr lang="en-US" altLang="zh-CN" sz="2800" dirty="0">
                <a:solidFill>
                  <a:srgbClr val="0000CC"/>
                </a:solidFill>
              </a:rPr>
              <a:t>The C Programming </a:t>
            </a:r>
            <a:r>
              <a:rPr lang="en-US" altLang="zh-CN" sz="2800" dirty="0" smtClean="0">
                <a:solidFill>
                  <a:srgbClr val="0000CC"/>
                </a:solidFill>
              </a:rPr>
              <a:t>Language》</a:t>
            </a:r>
            <a:r>
              <a:rPr lang="zh-CN" altLang="en-US" sz="2800" dirty="0" smtClean="0">
                <a:solidFill>
                  <a:srgbClr val="0000CC"/>
                </a:solidFill>
              </a:rPr>
              <a:t>，被</a:t>
            </a:r>
            <a:r>
              <a:rPr lang="zh-CN" altLang="en-US" sz="2800" dirty="0">
                <a:solidFill>
                  <a:srgbClr val="0000CC"/>
                </a:solidFill>
              </a:rPr>
              <a:t>称为标准</a:t>
            </a:r>
            <a:r>
              <a:rPr lang="en-US" altLang="zh-CN" sz="2800" dirty="0">
                <a:solidFill>
                  <a:srgbClr val="0000CC"/>
                </a:solidFill>
              </a:rPr>
              <a:t>C</a:t>
            </a:r>
            <a:r>
              <a:rPr lang="zh-CN" altLang="en-US" sz="2800" dirty="0">
                <a:solidFill>
                  <a:srgbClr val="0000CC"/>
                </a:solidFill>
              </a:rPr>
              <a:t>。</a:t>
            </a:r>
            <a:endParaRPr lang="zh-CN" altLang="en-US" dirty="0">
              <a:solidFill>
                <a:srgbClr val="0000CC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dirty="0"/>
              <a:t>之后，</a:t>
            </a:r>
            <a:r>
              <a:rPr lang="en-US" altLang="zh-CN" sz="2800" dirty="0"/>
              <a:t>C</a:t>
            </a:r>
            <a:r>
              <a:rPr lang="zh-CN" altLang="en-US" sz="2800" dirty="0"/>
              <a:t>语言先后移植到大、中、小、微型计算机</a:t>
            </a:r>
            <a:r>
              <a:rPr lang="zh-CN" altLang="en-US" sz="2800" dirty="0" smtClean="0"/>
              <a:t>上，</a:t>
            </a:r>
            <a:r>
              <a:rPr lang="zh-CN" altLang="en-US" sz="2800" dirty="0" smtClean="0">
                <a:solidFill>
                  <a:srgbClr val="0000CC"/>
                </a:solidFill>
              </a:rPr>
              <a:t>已</a:t>
            </a:r>
            <a:r>
              <a:rPr lang="zh-CN" altLang="en-US" sz="2800" dirty="0">
                <a:solidFill>
                  <a:srgbClr val="0000CC"/>
                </a:solidFill>
              </a:rPr>
              <a:t>独立于</a:t>
            </a:r>
            <a:r>
              <a:rPr lang="en-US" altLang="zh-CN" sz="2800" dirty="0">
                <a:solidFill>
                  <a:srgbClr val="0000CC"/>
                </a:solidFill>
              </a:rPr>
              <a:t>UNIX</a:t>
            </a:r>
            <a:r>
              <a:rPr lang="zh-CN" altLang="en-US" sz="2800" dirty="0" smtClean="0">
                <a:solidFill>
                  <a:srgbClr val="0000CC"/>
                </a:solidFill>
              </a:rPr>
              <a:t>和具体机器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风靡世界</a:t>
            </a:r>
            <a:r>
              <a:rPr lang="en-US" altLang="zh-CN" sz="2800" dirty="0"/>
              <a:t>,</a:t>
            </a:r>
            <a:r>
              <a:rPr lang="zh-CN" altLang="en-US" sz="2800" dirty="0"/>
              <a:t>成为最广泛的几种计算机语言之一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2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语言发展简史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 smtClean="0"/>
              <a:t>C</a:t>
            </a:r>
            <a:r>
              <a:rPr lang="zh-CN" altLang="en-US" sz="2800" dirty="0" smtClean="0"/>
              <a:t>的标准化过程：</a:t>
            </a:r>
            <a:endParaRPr lang="en-US" altLang="zh-CN" sz="2800" dirty="0" smtClean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1983</a:t>
            </a:r>
            <a:r>
              <a:rPr lang="en-US" altLang="zh-CN" sz="2400" dirty="0">
                <a:solidFill>
                  <a:schemeClr val="tx1"/>
                </a:solidFill>
              </a:rPr>
              <a:t>年,美国国家标准化协会(ANSI)</a:t>
            </a:r>
            <a:r>
              <a:rPr lang="en-US" altLang="zh-CN" sz="2400" dirty="0" err="1">
                <a:solidFill>
                  <a:schemeClr val="tx1"/>
                </a:solidFill>
              </a:rPr>
              <a:t>根据C语言各种版本对C的发展和扩充,制定了新的标准ANSI</a:t>
            </a:r>
            <a:r>
              <a:rPr lang="en-US" altLang="zh-CN" sz="2400" dirty="0">
                <a:solidFill>
                  <a:schemeClr val="tx1"/>
                </a:solidFill>
              </a:rPr>
              <a:t> C ，</a:t>
            </a:r>
            <a:r>
              <a:rPr lang="en-US" altLang="zh-CN" sz="2400" dirty="0" err="1">
                <a:solidFill>
                  <a:schemeClr val="tx1"/>
                </a:solidFill>
              </a:rPr>
              <a:t>比标准C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有了很大的发展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1988年K &amp; </a:t>
            </a:r>
            <a:r>
              <a:rPr lang="en-US" altLang="zh-CN" sz="2400" dirty="0" err="1">
                <a:solidFill>
                  <a:schemeClr val="tx1"/>
                </a:solidFill>
              </a:rPr>
              <a:t>R按照</a:t>
            </a:r>
            <a:r>
              <a:rPr lang="en-US" altLang="zh-CN" sz="2400" dirty="0">
                <a:solidFill>
                  <a:schemeClr val="tx1"/>
                </a:solidFill>
              </a:rPr>
              <a:t> ANSI </a:t>
            </a:r>
            <a:r>
              <a:rPr lang="en-US" altLang="zh-CN" sz="2400" dirty="0" err="1">
                <a:solidFill>
                  <a:schemeClr val="tx1"/>
                </a:solidFill>
              </a:rPr>
              <a:t>C修改了他们的《The</a:t>
            </a:r>
            <a:r>
              <a:rPr lang="en-US" altLang="zh-CN" sz="2400" dirty="0">
                <a:solidFill>
                  <a:schemeClr val="tx1"/>
                </a:solidFill>
              </a:rPr>
              <a:t> C Programming Language</a:t>
            </a:r>
            <a:r>
              <a:rPr lang="en-US" altLang="zh-CN" sz="2400" dirty="0" smtClean="0">
                <a:solidFill>
                  <a:schemeClr val="tx1"/>
                </a:solidFill>
              </a:rPr>
              <a:t>》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1987</a:t>
            </a:r>
            <a:r>
              <a:rPr lang="en-US" altLang="zh-CN" sz="2400" dirty="0" smtClean="0">
                <a:solidFill>
                  <a:schemeClr val="tx1"/>
                </a:solidFill>
              </a:rPr>
              <a:t>年ANSI</a:t>
            </a:r>
            <a:r>
              <a:rPr lang="en-US" altLang="zh-CN" sz="2400" dirty="0">
                <a:solidFill>
                  <a:schemeClr val="tx1"/>
                </a:solidFill>
              </a:rPr>
              <a:t>公布了新标准</a:t>
            </a:r>
            <a:r>
              <a:rPr lang="en-US" altLang="zh-CN" sz="2400" dirty="0">
                <a:solidFill>
                  <a:schemeClr val="tx1"/>
                </a:solidFill>
                <a:latin typeface="Arial"/>
              </a:rPr>
              <a:t>——</a:t>
            </a:r>
            <a:r>
              <a:rPr lang="en-US" altLang="zh-CN" sz="2400" dirty="0">
                <a:solidFill>
                  <a:schemeClr val="tx1"/>
                </a:solidFill>
              </a:rPr>
              <a:t>87 ANSI C。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1990</a:t>
            </a:r>
            <a:r>
              <a:rPr lang="en-US" altLang="zh-CN" sz="2400" dirty="0" smtClean="0">
                <a:solidFill>
                  <a:schemeClr val="tx1"/>
                </a:solidFill>
              </a:rPr>
              <a:t>年国际标准化组织接受了</a:t>
            </a:r>
            <a:r>
              <a:rPr lang="en-US" altLang="zh-CN" sz="2400" dirty="0">
                <a:solidFill>
                  <a:schemeClr val="tx1"/>
                </a:solidFill>
              </a:rPr>
              <a:t>87 ANSI </a:t>
            </a:r>
            <a:r>
              <a:rPr lang="en-US" altLang="zh-CN" sz="2400" dirty="0" err="1">
                <a:solidFill>
                  <a:schemeClr val="tx1"/>
                </a:solidFill>
              </a:rPr>
              <a:t>C为ISO</a:t>
            </a:r>
            <a:r>
              <a:rPr lang="en-US" altLang="zh-CN" sz="2400" dirty="0">
                <a:solidFill>
                  <a:schemeClr val="tx1"/>
                </a:solidFill>
              </a:rPr>
              <a:t> C 的标准(ISO9899</a:t>
            </a:r>
            <a:r>
              <a:rPr lang="en-US" altLang="zh-CN" sz="2400" dirty="0">
                <a:solidFill>
                  <a:schemeClr val="tx1"/>
                </a:solidFill>
                <a:latin typeface="Arial"/>
              </a:rPr>
              <a:t>—</a:t>
            </a:r>
            <a:r>
              <a:rPr lang="en-US" altLang="zh-CN" sz="2400" dirty="0">
                <a:solidFill>
                  <a:schemeClr val="tx1"/>
                </a:solidFill>
              </a:rPr>
              <a:t>1990</a:t>
            </a:r>
            <a:r>
              <a:rPr lang="en-US" altLang="zh-CN" sz="2400" dirty="0" smtClean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1994</a:t>
            </a:r>
            <a:r>
              <a:rPr lang="en-US" altLang="zh-CN" sz="2400" dirty="0" smtClean="0">
                <a:solidFill>
                  <a:schemeClr val="tx1"/>
                </a:solidFill>
              </a:rPr>
              <a:t>年ISO</a:t>
            </a:r>
            <a:r>
              <a:rPr lang="en-US" altLang="zh-CN" sz="2400" dirty="0">
                <a:solidFill>
                  <a:schemeClr val="tx1"/>
                </a:solidFill>
              </a:rPr>
              <a:t>又修订了C</a:t>
            </a:r>
            <a:r>
              <a:rPr lang="en-US" altLang="zh-CN" sz="2400" dirty="0" smtClean="0">
                <a:solidFill>
                  <a:schemeClr val="tx1"/>
                </a:solidFill>
              </a:rPr>
              <a:t>语言标准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2800" dirty="0" err="1"/>
              <a:t>目前流行的C语言编译系统大多是以ANSI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</a:t>
            </a:r>
            <a:r>
              <a:rPr lang="en-US" altLang="zh-CN" sz="2800" dirty="0" err="1" smtClean="0"/>
              <a:t>为基础进行开发的</a:t>
            </a:r>
            <a:endParaRPr lang="zh-CN" alt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0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2298</TotalTime>
  <Words>1852</Words>
  <Application>Microsoft Macintosh PowerPoint</Application>
  <PresentationFormat>On-screen Show (4:3)</PresentationFormat>
  <Paragraphs>329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Calibri</vt:lpstr>
      <vt:lpstr>CourierNewPSMT</vt:lpstr>
      <vt:lpstr>Gill Sans MT</vt:lpstr>
      <vt:lpstr>Microsoft YaHei</vt:lpstr>
      <vt:lpstr>Times New Roman</vt:lpstr>
      <vt:lpstr>Verdana</vt:lpstr>
      <vt:lpstr>Wingdings</vt:lpstr>
      <vt:lpstr>Wingdings 2</vt:lpstr>
      <vt:lpstr>华文中宋</vt:lpstr>
      <vt:lpstr>宋体</vt:lpstr>
      <vt:lpstr>Arial</vt:lpstr>
      <vt:lpstr>Solstice</vt:lpstr>
      <vt:lpstr>程序设计导论</vt:lpstr>
      <vt:lpstr>上节课回顾</vt:lpstr>
      <vt:lpstr>上节课回顾</vt:lpstr>
      <vt:lpstr>内容提要</vt:lpstr>
      <vt:lpstr>又是这个例子：扑克排序</vt:lpstr>
      <vt:lpstr>认识C语言</vt:lpstr>
      <vt:lpstr>C语言发展简史 (1)</vt:lpstr>
      <vt:lpstr>C语言发展简史 (2)</vt:lpstr>
      <vt:lpstr>C语言发展简史 (3)</vt:lpstr>
      <vt:lpstr>C语言发展简史 (4)</vt:lpstr>
      <vt:lpstr>C语言的特点</vt:lpstr>
      <vt:lpstr>如何开始写C程序</vt:lpstr>
      <vt:lpstr>集成开发环境 (IDE)</vt:lpstr>
      <vt:lpstr>案例：Dev C++使用 (1)</vt:lpstr>
      <vt:lpstr>案例：Dev C++使用 (2)</vt:lpstr>
      <vt:lpstr>案例：Dev C++使用 (3)</vt:lpstr>
      <vt:lpstr>案例：Dev C++使用 (4)</vt:lpstr>
      <vt:lpstr>案例：Dev C++使用 (5)</vt:lpstr>
      <vt:lpstr>案例：Dev C++使用 (6)</vt:lpstr>
      <vt:lpstr>PowerPoint Presentation</vt:lpstr>
      <vt:lpstr>思考：可以不用IDE吗？</vt:lpstr>
      <vt:lpstr>C程序的基本结构</vt:lpstr>
      <vt:lpstr>我们的第一段C程序</vt:lpstr>
      <vt:lpstr>第一遍：分析代码结构</vt:lpstr>
      <vt:lpstr>第二遍：分析基本功能 (1)</vt:lpstr>
      <vt:lpstr>第二遍：分析基本功能 (2)</vt:lpstr>
      <vt:lpstr>第二遍：分析基本功能 (3)</vt:lpstr>
      <vt:lpstr>第二遍：分析基本功能 (3)</vt:lpstr>
      <vt:lpstr>PowerPoint Presentation</vt:lpstr>
      <vt:lpstr>练习题</vt:lpstr>
      <vt:lpstr>我们的第二段C程序</vt:lpstr>
      <vt:lpstr>分析新的基本功能</vt:lpstr>
      <vt:lpstr>PowerPoint Presentation</vt:lpstr>
      <vt:lpstr>练习题</vt:lpstr>
      <vt:lpstr>程序调试 (Debug)</vt:lpstr>
      <vt:lpstr>程序调试 (Debug)</vt:lpstr>
      <vt:lpstr>练习题</vt:lpstr>
      <vt:lpstr>扑克排序C程序第一版</vt:lpstr>
      <vt:lpstr>思考</vt:lpstr>
      <vt:lpstr>PowerPoint Presentation</vt:lpstr>
      <vt:lpstr>思考</vt:lpstr>
      <vt:lpstr>第一次编程作业</vt:lpstr>
      <vt:lpstr>课件下载与互动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数据仓库与数据分析</dc:title>
  <dc:creator>范举</dc:creator>
  <cp:lastModifiedBy>范举</cp:lastModifiedBy>
  <cp:revision>286</cp:revision>
  <cp:lastPrinted>2016-09-19T15:06:42Z</cp:lastPrinted>
  <dcterms:created xsi:type="dcterms:W3CDTF">2016-09-10T15:43:04Z</dcterms:created>
  <dcterms:modified xsi:type="dcterms:W3CDTF">2016-09-23T05:31:12Z</dcterms:modified>
</cp:coreProperties>
</file>